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1"/>
  </p:notesMasterIdLst>
  <p:handoutMasterIdLst>
    <p:handoutMasterId r:id="rId82"/>
  </p:handoutMasterIdLst>
  <p:sldIdLst>
    <p:sldId id="256" r:id="rId2"/>
    <p:sldId id="379" r:id="rId3"/>
    <p:sldId id="385" r:id="rId4"/>
    <p:sldId id="384" r:id="rId5"/>
    <p:sldId id="498" r:id="rId6"/>
    <p:sldId id="507" r:id="rId7"/>
    <p:sldId id="387" r:id="rId8"/>
    <p:sldId id="263" r:id="rId9"/>
    <p:sldId id="509" r:id="rId10"/>
    <p:sldId id="510" r:id="rId11"/>
    <p:sldId id="291" r:id="rId12"/>
    <p:sldId id="292" r:id="rId13"/>
    <p:sldId id="326" r:id="rId14"/>
    <p:sldId id="317" r:id="rId15"/>
    <p:sldId id="328" r:id="rId16"/>
    <p:sldId id="329" r:id="rId17"/>
    <p:sldId id="508" r:id="rId18"/>
    <p:sldId id="330" r:id="rId19"/>
    <p:sldId id="332" r:id="rId20"/>
    <p:sldId id="331" r:id="rId21"/>
    <p:sldId id="389" r:id="rId22"/>
    <p:sldId id="390" r:id="rId23"/>
    <p:sldId id="375" r:id="rId24"/>
    <p:sldId id="391" r:id="rId25"/>
    <p:sldId id="392" r:id="rId26"/>
    <p:sldId id="393" r:id="rId27"/>
    <p:sldId id="394" r:id="rId28"/>
    <p:sldId id="395" r:id="rId29"/>
    <p:sldId id="396" r:id="rId30"/>
    <p:sldId id="505" r:id="rId31"/>
    <p:sldId id="334" r:id="rId32"/>
    <p:sldId id="397" r:id="rId33"/>
    <p:sldId id="398" r:id="rId34"/>
    <p:sldId id="399" r:id="rId35"/>
    <p:sldId id="401" r:id="rId36"/>
    <p:sldId id="335" r:id="rId37"/>
    <p:sldId id="403" r:id="rId38"/>
    <p:sldId id="404" r:id="rId39"/>
    <p:sldId id="336" r:id="rId40"/>
    <p:sldId id="405" r:id="rId41"/>
    <p:sldId id="338" r:id="rId42"/>
    <p:sldId id="499" r:id="rId43"/>
    <p:sldId id="411" r:id="rId44"/>
    <p:sldId id="412" r:id="rId45"/>
    <p:sldId id="506" r:id="rId46"/>
    <p:sldId id="416" r:id="rId47"/>
    <p:sldId id="349" r:id="rId48"/>
    <p:sldId id="407" r:id="rId49"/>
    <p:sldId id="406" r:id="rId50"/>
    <p:sldId id="489" r:id="rId51"/>
    <p:sldId id="490" r:id="rId52"/>
    <p:sldId id="441" r:id="rId53"/>
    <p:sldId id="442" r:id="rId54"/>
    <p:sldId id="443" r:id="rId55"/>
    <p:sldId id="446" r:id="rId56"/>
    <p:sldId id="447" r:id="rId57"/>
    <p:sldId id="450" r:id="rId58"/>
    <p:sldId id="451" r:id="rId59"/>
    <p:sldId id="452" r:id="rId60"/>
    <p:sldId id="453" r:id="rId61"/>
    <p:sldId id="500" r:id="rId62"/>
    <p:sldId id="501" r:id="rId63"/>
    <p:sldId id="502" r:id="rId64"/>
    <p:sldId id="503" r:id="rId65"/>
    <p:sldId id="504" r:id="rId66"/>
    <p:sldId id="468" r:id="rId67"/>
    <p:sldId id="469" r:id="rId68"/>
    <p:sldId id="470" r:id="rId69"/>
    <p:sldId id="471" r:id="rId70"/>
    <p:sldId id="472" r:id="rId71"/>
    <p:sldId id="473" r:id="rId72"/>
    <p:sldId id="474" r:id="rId73"/>
    <p:sldId id="464" r:id="rId74"/>
    <p:sldId id="465" r:id="rId75"/>
    <p:sldId id="466" r:id="rId76"/>
    <p:sldId id="467" r:id="rId77"/>
    <p:sldId id="497" r:id="rId78"/>
    <p:sldId id="495" r:id="rId79"/>
    <p:sldId id="496" r:id="rId8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F1C"/>
    <a:srgbClr val="FFDF24"/>
    <a:srgbClr val="FAF2DD"/>
    <a:srgbClr val="618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95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CCC1F-79A0-4D8B-BBAE-06CA41F0E4B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CCEBF-50CD-4C58-9DBC-6E2459A39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17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6156-DEDD-48C1-9A21-6001A75443AF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2DB4E-6AE3-48C4-B5C0-96D42DF66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1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3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Shape 782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66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custom MPI algorithm and description</a:t>
            </a:r>
          </a:p>
        </p:txBody>
      </p:sp>
      <p:sp>
        <p:nvSpPr>
          <p:cNvPr id="820" name="Shape 820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8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0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4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69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43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8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44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-when 1 gpu isn’t enough, lots of gpus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8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5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25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Shape 775"/>
          <p:cNvSpPr txBox="1">
            <a:spLocks noGrp="1"/>
          </p:cNvSpPr>
          <p:nvPr>
            <p:ph type="sldNum" idx="12"/>
          </p:nvPr>
        </p:nvSpPr>
        <p:spPr>
          <a:xfrm>
            <a:off x="3850442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81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1600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49356"/>
            <a:ext cx="6858000" cy="54000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2784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7641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7351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160000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843044"/>
            <a:ext cx="7886700" cy="54000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828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17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37511" y="244887"/>
            <a:ext cx="528375" cy="646383"/>
            <a:chOff x="1417110" y="1933669"/>
            <a:chExt cx="1827515" cy="1676757"/>
          </a:xfrm>
        </p:grpSpPr>
        <p:sp>
          <p:nvSpPr>
            <p:cNvPr id="8" name="椭圆 7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椭圆 8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椭圆 9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4327621" y="6656159"/>
            <a:ext cx="519193" cy="126133"/>
            <a:chOff x="3510366" y="-2733"/>
            <a:chExt cx="1300959" cy="237042"/>
          </a:xfrm>
        </p:grpSpPr>
        <p:sp>
          <p:nvSpPr>
            <p:cNvPr id="20" name="椭圆 19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4555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138912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98000"/>
            <a:ext cx="2160000" cy="360000"/>
          </a:xfrm>
          <a:prstGeom prst="rect">
            <a:avLst/>
          </a:prstGeom>
          <a:solidFill>
            <a:srgbClr val="6189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320799" y="6498000"/>
            <a:ext cx="2160000" cy="360000"/>
          </a:xfrm>
          <a:prstGeom prst="rect">
            <a:avLst/>
          </a:prstGeom>
          <a:solidFill>
            <a:srgbClr val="FAF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4663201" y="6498000"/>
            <a:ext cx="2160000" cy="360000"/>
          </a:xfrm>
          <a:prstGeom prst="rect">
            <a:avLst/>
          </a:prstGeom>
          <a:solidFill>
            <a:srgbClr val="FFD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6984000" y="6498000"/>
            <a:ext cx="2160000" cy="360000"/>
          </a:xfrm>
          <a:prstGeom prst="rect">
            <a:avLst/>
          </a:prstGeom>
          <a:solidFill>
            <a:srgbClr val="8E4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lemon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5910349"/>
            <a:ext cx="631725" cy="5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6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8" r:id="rId3"/>
    <p:sldLayoutId id="2147483665" r:id="rId4"/>
    <p:sldLayoutId id="2147483669" r:id="rId5"/>
    <p:sldLayoutId id="2147483670" r:id="rId6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7/ctc/" TargetMode="External"/><Relationship Id="rId2" Type="http://schemas.openxmlformats.org/officeDocument/2006/relationships/hyperlink" Target="http://llcao.net/cu-deeplearning17/lecture/lecture6_Marku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zhoutengyu.com/ppt/DeepSpeech.pptx?WebShieldSessionVerify=YNWYPZrjOFbUvSXiSgvN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3189" y="1122363"/>
            <a:ext cx="7157621" cy="2979120"/>
          </a:xfrm>
        </p:spPr>
        <p:txBody>
          <a:bodyPr/>
          <a:lstStyle/>
          <a:p>
            <a:r>
              <a:rPr lang="en-US" altLang="ko-KR" dirty="0"/>
              <a:t>End-to-end Automatic Speech Recognition Part1</a:t>
            </a:r>
            <a:br>
              <a:rPr lang="en-US" altLang="ko-KR" dirty="0"/>
            </a:br>
            <a:r>
              <a:rPr lang="en-US" altLang="ko-KR" dirty="0"/>
              <a:t>(CTC and Decoding)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49356"/>
            <a:ext cx="6858000" cy="953822"/>
          </a:xfrm>
        </p:spPr>
        <p:txBody>
          <a:bodyPr>
            <a:normAutofit/>
          </a:bodyPr>
          <a:lstStyle/>
          <a:p>
            <a:r>
              <a:rPr lang="en-US" altLang="ko-KR" dirty="0"/>
              <a:t>Wonyong Sung</a:t>
            </a:r>
          </a:p>
          <a:p>
            <a:r>
              <a:rPr lang="en-US" altLang="ko-KR" dirty="0"/>
              <a:t>Signal Processing Systems Lab @ SNU</a:t>
            </a:r>
          </a:p>
        </p:txBody>
      </p:sp>
    </p:spTree>
    <p:extLst>
      <p:ext uri="{BB962C8B-B14F-4D97-AF65-F5344CB8AC3E}">
        <p14:creationId xmlns:p14="http://schemas.microsoft.com/office/powerpoint/2010/main" val="8712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8861" y="1677545"/>
            <a:ext cx="761683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dirty="0">
                <a:solidFill>
                  <a:srgbClr val="2E48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Simple RNN vs LSTM (Long Short Term Memory) RNN</a:t>
            </a:r>
            <a:endParaRPr lang="en-US" altLang="zh-CN" dirty="0">
              <a:solidFill>
                <a:srgbClr val="2E486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18" y="2274474"/>
            <a:ext cx="62674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0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idx="1"/>
              </p:nvPr>
            </p:nvSpPr>
            <p:spPr>
              <a:xfrm>
                <a:off x="696027" y="1206288"/>
                <a:ext cx="8352064" cy="535985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Long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Short-Term Memory</a:t>
                </a:r>
              </a:p>
              <a:p>
                <a:pPr lvl="1"/>
                <a:r>
                  <a:rPr lang="en-US" altLang="ko-KR" sz="1500" i="1" dirty="0"/>
                  <a:t>Long Short-Term Memory, 1997. (Sepp </a:t>
                </a:r>
                <a:r>
                  <a:rPr lang="en-US" altLang="ko-KR" sz="1500" i="1" dirty="0" err="1"/>
                  <a:t>Hochreiter</a:t>
                </a:r>
                <a:r>
                  <a:rPr lang="en-US" altLang="ko-KR" sz="1500" i="1" dirty="0"/>
                  <a:t>, Jürgen </a:t>
                </a:r>
                <a:r>
                  <a:rPr lang="en-US" altLang="ko-KR" sz="1500" i="1" dirty="0" err="1"/>
                  <a:t>Schmidhuber</a:t>
                </a:r>
                <a:r>
                  <a:rPr lang="en-US" altLang="ko-KR" sz="1500" i="1" dirty="0"/>
                  <a:t>)</a:t>
                </a:r>
              </a:p>
              <a:p>
                <a:pPr lvl="1"/>
                <a:r>
                  <a:rPr lang="en-US" altLang="ko-KR" sz="1500" i="1" dirty="0"/>
                  <a:t>Learning to Forget: Continual prediction with LSTM, 2000.</a:t>
                </a:r>
              </a:p>
              <a:p>
                <a:pPr lvl="1"/>
                <a:r>
                  <a:rPr lang="en-US" altLang="ko-KR" dirty="0"/>
                  <a:t>Leaky Unit</a:t>
                </a:r>
                <a:r>
                  <a:rPr lang="ko-KR" altLang="en-US" dirty="0"/>
                  <a:t>과 비슷하게</a:t>
                </a:r>
                <a:r>
                  <a:rPr lang="en-US" altLang="ko-KR" dirty="0"/>
                  <a:t>, state</a:t>
                </a:r>
                <a:r>
                  <a:rPr lang="ko-KR" altLang="en-US" dirty="0"/>
                  <a:t>가 덜 지워질 수 있는 방법을 찾음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Gate</a:t>
                </a:r>
                <a:r>
                  <a:rPr lang="ko-KR" altLang="en-US" dirty="0"/>
                  <a:t>를 도입</a:t>
                </a:r>
                <a:r>
                  <a:rPr lang="en-US" altLang="ko-KR" dirty="0"/>
                  <a:t>!</a:t>
                </a:r>
              </a:p>
              <a:p>
                <a:pPr lvl="1"/>
                <a:r>
                  <a:rPr lang="en-US" altLang="ko-KR" dirty="0"/>
                  <a:t>Gate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만 </a:t>
                </a:r>
                <a:r>
                  <a:rPr lang="en-US" altLang="ko-KR" dirty="0"/>
                  <a:t>leaky </a:t>
                </a:r>
                <a:r>
                  <a:rPr lang="ko-KR" altLang="en-US" dirty="0"/>
                  <a:t>하게 만드는 것이 아니라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도 제어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Gate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[0,1] </a:t>
                </a:r>
                <a:r>
                  <a:rPr lang="ko-KR" altLang="en-US" dirty="0"/>
                  <a:t>사이의 값으로 나와 결과와 </a:t>
                </a:r>
                <a:r>
                  <a:rPr lang="en-US" altLang="ko-KR" dirty="0"/>
                  <a:t>element-wise </a:t>
                </a:r>
                <a:r>
                  <a:rPr lang="ko-KR" altLang="en-US" dirty="0"/>
                  <a:t>곱셈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결과의 각 </a:t>
                </a:r>
                <a:r>
                  <a:rPr lang="en-US" altLang="ko-KR" dirty="0"/>
                  <a:t>element</a:t>
                </a:r>
                <a:r>
                  <a:rPr lang="ko-KR" altLang="en-US" dirty="0"/>
                  <a:t>가 어느 정도 반영될 지를 결정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Sigmoid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			Forget Gate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			Input Gate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		Output Gate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</m:e>
                    </m:func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</a:t>
                </a:r>
                <a:r>
                  <a:rPr lang="en-US" altLang="ko-KR" dirty="0">
                    <a:latin typeface="+mj-lt"/>
                  </a:rPr>
                  <a:t>Cell Candidate</a:t>
                </a: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		</a:t>
                </a:r>
                <a:r>
                  <a:rPr lang="en-US" altLang="ko-KR" dirty="0">
                    <a:latin typeface="+mj-lt"/>
                  </a:rPr>
                  <a:t>Updated Cell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ko-KR" dirty="0"/>
                  <a:t>				Output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027" y="1206288"/>
                <a:ext cx="8352064" cy="5359859"/>
              </a:xfrm>
              <a:blipFill>
                <a:blip r:embed="rId2"/>
                <a:stretch>
                  <a:fillRect l="-803" t="-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0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507"/>
    </mc:Choice>
    <mc:Fallback xmlns="">
      <p:transition spd="slow" advTm="35550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38912"/>
                <a:ext cx="8399941" cy="50400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LSTM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State</a:t>
                </a:r>
                <a:r>
                  <a:rPr lang="ko-KR" altLang="en-US" dirty="0">
                    <a:latin typeface="+mj-lt"/>
                  </a:rPr>
                  <a:t>는 </a:t>
                </a:r>
                <a:r>
                  <a:rPr lang="en-US" altLang="ko-KR" dirty="0">
                    <a:latin typeface="+mj-lt"/>
                  </a:rPr>
                  <a:t>2</a:t>
                </a:r>
                <a:r>
                  <a:rPr lang="ko-KR" altLang="en-US" dirty="0">
                    <a:latin typeface="+mj-lt"/>
                  </a:rPr>
                  <a:t>개</a:t>
                </a:r>
                <a:r>
                  <a:rPr lang="en-US" altLang="ko-KR" dirty="0">
                    <a:latin typeface="+mj-lt"/>
                  </a:rPr>
                  <a:t> (cell, output)</a:t>
                </a:r>
              </a:p>
              <a:p>
                <a:pPr lvl="1"/>
                <a:r>
                  <a:rPr lang="en-US" altLang="ko-KR" dirty="0">
                    <a:latin typeface="+mj-lt"/>
                  </a:rPr>
                  <a:t>Gate</a:t>
                </a:r>
                <a:r>
                  <a:rPr lang="ko-KR" altLang="en-US" dirty="0">
                    <a:latin typeface="+mj-lt"/>
                  </a:rPr>
                  <a:t>와 </a:t>
                </a:r>
                <a:r>
                  <a:rPr lang="en-US" altLang="ko-KR" dirty="0">
                    <a:latin typeface="+mj-lt"/>
                  </a:rPr>
                  <a:t>candidate</a:t>
                </a:r>
                <a:r>
                  <a:rPr lang="ko-KR" altLang="en-US" dirty="0">
                    <a:latin typeface="+mj-lt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j-lt"/>
                  </a:rPr>
                  <a:t>에만 영향을 받음</a:t>
                </a:r>
                <a:r>
                  <a:rPr lang="en-US" altLang="ko-KR" dirty="0">
                    <a:latin typeface="+mj-lt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+mj-lt"/>
                  </a:rPr>
                  <a:t>핵심 메모리인 </a:t>
                </a:r>
                <a:r>
                  <a:rPr lang="en-US" altLang="ko-KR" dirty="0">
                    <a:latin typeface="+mj-lt"/>
                  </a:rPr>
                  <a:t>Cell</a:t>
                </a:r>
                <a:r>
                  <a:rPr lang="ko-KR" altLang="en-US" dirty="0">
                    <a:latin typeface="+mj-lt"/>
                  </a:rPr>
                  <a:t>은 </a:t>
                </a:r>
                <a:r>
                  <a:rPr lang="en-US" altLang="ko-KR" dirty="0">
                    <a:latin typeface="+mj-lt"/>
                  </a:rPr>
                  <a:t>leaky</a:t>
                </a:r>
                <a:r>
                  <a:rPr lang="ko-KR" altLang="en-US" dirty="0">
                    <a:latin typeface="+mj-lt"/>
                  </a:rPr>
                  <a:t> </a:t>
                </a:r>
                <a:r>
                  <a:rPr lang="en-US" altLang="ko-KR" dirty="0">
                    <a:latin typeface="+mj-lt"/>
                  </a:rPr>
                  <a:t>unit</a:t>
                </a:r>
                <a:r>
                  <a:rPr lang="ko-KR" altLang="en-US" dirty="0">
                    <a:latin typeface="+mj-lt"/>
                  </a:rPr>
                  <a:t> 처럼 관리</a:t>
                </a:r>
                <a:r>
                  <a:rPr lang="en-US" altLang="ko-KR" dirty="0">
                    <a:latin typeface="+mj-lt"/>
                  </a:rPr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𝑐𝑎𝑛𝑑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>
                  <a:latin typeface="+mj-lt"/>
                </a:endParaRPr>
              </a:p>
              <a:p>
                <a:pPr lvl="1"/>
                <a:endParaRPr lang="en-US" altLang="ko-KR" dirty="0">
                  <a:latin typeface="+mj-lt"/>
                </a:endParaRPr>
              </a:p>
              <a:p>
                <a:pPr lvl="1"/>
                <a:r>
                  <a:rPr lang="ko-KR" altLang="en-US" dirty="0">
                    <a:latin typeface="+mj-lt"/>
                  </a:rPr>
                  <a:t>출력은 업데이트 된 </a:t>
                </a:r>
                <a:r>
                  <a:rPr lang="en-US" altLang="ko-KR" dirty="0">
                    <a:latin typeface="+mj-lt"/>
                  </a:rPr>
                  <a:t>Cell </a:t>
                </a:r>
                <a:r>
                  <a:rPr lang="ko-KR" altLang="en-US" dirty="0">
                    <a:latin typeface="+mj-lt"/>
                  </a:rPr>
                  <a:t>에만 영향을 받음</a:t>
                </a:r>
                <a:r>
                  <a:rPr lang="en-US" altLang="ko-KR" dirty="0">
                    <a:latin typeface="+mj-l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38912"/>
                <a:ext cx="8399941" cy="5040000"/>
              </a:xfrm>
              <a:blipFill>
                <a:blip r:embed="rId4"/>
                <a:stretch>
                  <a:fillRect l="-943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amo.githubusercontent.com/c268235b0e17fc3988fbcbf924f12dc64b5020a7/687474703a2f2f692e696d6775722e636f6d2f59635978336962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3962400"/>
            <a:ext cx="72104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A388541-C9BA-453F-B743-183FDA241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28"/>
    </mc:Choice>
    <mc:Fallback xmlns="">
      <p:transition spd="slow" advTm="21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6A9F-320B-4828-B8A4-37BB5FA0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Speech recognition with RNN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398275-DCAD-43D1-BFDF-1F5E0754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3445972"/>
          </a:xfrm>
        </p:spPr>
        <p:txBody>
          <a:bodyPr/>
          <a:lstStyle/>
          <a:p>
            <a:r>
              <a:rPr lang="en-US" altLang="ko-KR" dirty="0"/>
              <a:t>RNN: Sequence data</a:t>
            </a:r>
            <a:r>
              <a:rPr lang="ko-KR" altLang="en-US" dirty="0"/>
              <a:t>를 처리하기 적합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data -&gt; language model</a:t>
            </a:r>
          </a:p>
          <a:p>
            <a:pPr lvl="1"/>
            <a:r>
              <a:rPr lang="en-US" altLang="ko-KR" dirty="0"/>
              <a:t>Speech data -&gt; acoustic model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Acoustic model : </a:t>
            </a:r>
            <a:r>
              <a:rPr lang="en-US" altLang="ko-KR" i="1" dirty="0"/>
              <a:t>T</a:t>
            </a:r>
            <a:r>
              <a:rPr lang="en-US" altLang="ko-KR" dirty="0"/>
              <a:t> </a:t>
            </a:r>
            <a:r>
              <a:rPr lang="ko-KR" altLang="en-US" dirty="0"/>
              <a:t>개의의 입력 </a:t>
            </a:r>
            <a:r>
              <a:rPr lang="en-US" altLang="ko-KR" dirty="0"/>
              <a:t>-&gt; </a:t>
            </a:r>
            <a:r>
              <a:rPr lang="en-US" altLang="ko-KR" i="1" dirty="0"/>
              <a:t>N</a:t>
            </a:r>
            <a:r>
              <a:rPr lang="ko-KR" altLang="en-US" dirty="0"/>
              <a:t> 개의 출력</a:t>
            </a:r>
            <a:endParaRPr lang="en-US" altLang="ko-KR" dirty="0"/>
          </a:p>
          <a:p>
            <a:pPr lvl="1"/>
            <a:r>
              <a:rPr lang="en-US" altLang="ko-KR" i="1" dirty="0"/>
              <a:t>T</a:t>
            </a:r>
            <a:r>
              <a:rPr lang="en-US" altLang="ko-KR" dirty="0"/>
              <a:t> : # of sampled speech feature</a:t>
            </a:r>
          </a:p>
          <a:p>
            <a:pPr lvl="1"/>
            <a:r>
              <a:rPr lang="en-US" altLang="ko-KR" i="1" dirty="0"/>
              <a:t>N</a:t>
            </a:r>
            <a:r>
              <a:rPr lang="en-US" altLang="ko-KR" dirty="0"/>
              <a:t> : # of text sequence( # of character, # of phone, …)</a:t>
            </a:r>
          </a:p>
          <a:p>
            <a:pPr lvl="1"/>
            <a:r>
              <a:rPr lang="ko-KR" altLang="en-US" dirty="0"/>
              <a:t>일반적으로</a:t>
            </a:r>
            <a:r>
              <a:rPr lang="en-US" altLang="ko-KR" dirty="0"/>
              <a:t>, </a:t>
            </a:r>
            <a:r>
              <a:rPr lang="en-US" altLang="ko-KR" i="1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rgbClr val="FF0000"/>
                </a:solidFill>
              </a:rPr>
              <a:t>&gt;&gt;</a:t>
            </a:r>
            <a:r>
              <a:rPr lang="en-US" altLang="ko-KR" i="1" dirty="0">
                <a:solidFill>
                  <a:srgbClr val="FF0000"/>
                </a:solidFill>
              </a:rPr>
              <a:t>N</a:t>
            </a:r>
          </a:p>
          <a:p>
            <a:pPr lvl="1"/>
            <a:r>
              <a:rPr lang="ko-KR" altLang="en-US" dirty="0"/>
              <a:t>몇 번째 </a:t>
            </a:r>
            <a:r>
              <a:rPr lang="en-US" altLang="ko-KR" dirty="0"/>
              <a:t>step</a:t>
            </a:r>
            <a:r>
              <a:rPr lang="ko-KR" altLang="en-US" dirty="0"/>
              <a:t>에서 출력을 얻을 것인 지 알아야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1ADE17-5F14-4CB9-843D-A071BFF279DC}"/>
              </a:ext>
            </a:extLst>
          </p:cNvPr>
          <p:cNvCxnSpPr/>
          <p:nvPr/>
        </p:nvCxnSpPr>
        <p:spPr>
          <a:xfrm>
            <a:off x="1145178" y="6117952"/>
            <a:ext cx="676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827A2C-5F2F-431A-B24E-14C7DBAF13B8}"/>
              </a:ext>
            </a:extLst>
          </p:cNvPr>
          <p:cNvSpPr/>
          <p:nvPr/>
        </p:nvSpPr>
        <p:spPr>
          <a:xfrm>
            <a:off x="1576251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DAE6C8-31EC-4A8C-8D26-67727E500DD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81349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0B47AF8-A433-43ED-954F-E7CDAC794FE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828800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A6E792-EFFF-4F2B-B4B1-EA7294AD9D17}"/>
              </a:ext>
            </a:extLst>
          </p:cNvPr>
          <p:cNvSpPr/>
          <p:nvPr/>
        </p:nvSpPr>
        <p:spPr>
          <a:xfrm>
            <a:off x="2425337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848C824-2FB9-40CC-BE4F-28C42E5811DA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930435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80228B4-04D0-40DE-90A0-C1247F066254}"/>
              </a:ext>
            </a:extLst>
          </p:cNvPr>
          <p:cNvCxnSpPr>
            <a:cxnSpLocks/>
          </p:cNvCxnSpPr>
          <p:nvPr/>
        </p:nvCxnSpPr>
        <p:spPr>
          <a:xfrm flipV="1">
            <a:off x="2677886" y="4933410"/>
            <a:ext cx="0" cy="30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3035B2-D084-4E48-BACB-33D8EF9C5DA1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677886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C3AFF-9B19-4BC1-A2E6-381DED3EAFB8}"/>
              </a:ext>
            </a:extLst>
          </p:cNvPr>
          <p:cNvSpPr/>
          <p:nvPr/>
        </p:nvSpPr>
        <p:spPr>
          <a:xfrm>
            <a:off x="3274423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8CD77E-4745-4A5C-AB22-FE069A2459C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779521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C3F0078-CC5B-46FF-982C-68E98B76CB1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526972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CDEE53-59C5-4FEF-BF2E-424E2CF9019A}"/>
              </a:ext>
            </a:extLst>
          </p:cNvPr>
          <p:cNvSpPr/>
          <p:nvPr/>
        </p:nvSpPr>
        <p:spPr>
          <a:xfrm>
            <a:off x="4123509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9A95550-49BC-4AD1-9FBD-BDB7CEF7F2A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628607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2BFBF5C-FC6F-4770-A468-9201E7AF11D8}"/>
              </a:ext>
            </a:extLst>
          </p:cNvPr>
          <p:cNvCxnSpPr>
            <a:cxnSpLocks/>
          </p:cNvCxnSpPr>
          <p:nvPr/>
        </p:nvCxnSpPr>
        <p:spPr>
          <a:xfrm flipV="1">
            <a:off x="4376058" y="4933410"/>
            <a:ext cx="0" cy="30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E569B4F-5DCB-43B5-9A85-2B790D7B20B1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376058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1EDE7C-9DED-4F1F-BC82-6EEEE022F144}"/>
              </a:ext>
            </a:extLst>
          </p:cNvPr>
          <p:cNvSpPr/>
          <p:nvPr/>
        </p:nvSpPr>
        <p:spPr>
          <a:xfrm>
            <a:off x="4972595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44C496E-9970-441C-B48D-439BBBB0A928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477693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C2BE1BB-4284-42A4-A33E-A38E172D24CC}"/>
              </a:ext>
            </a:extLst>
          </p:cNvPr>
          <p:cNvCxnSpPr>
            <a:cxnSpLocks/>
          </p:cNvCxnSpPr>
          <p:nvPr/>
        </p:nvCxnSpPr>
        <p:spPr>
          <a:xfrm flipV="1">
            <a:off x="5225144" y="4933410"/>
            <a:ext cx="0" cy="30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6AE81D-1C22-4B96-95FB-CD0478F8BBDD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225144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52200A6-550C-46B3-B25F-2BA34ADF3BE0}"/>
              </a:ext>
            </a:extLst>
          </p:cNvPr>
          <p:cNvSpPr/>
          <p:nvPr/>
        </p:nvSpPr>
        <p:spPr>
          <a:xfrm>
            <a:off x="5821681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2D76124-8659-4EAB-8A66-5EE393B41C58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6326779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8BF018C-6582-40A4-8949-41E681ECBBD9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6074230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DB620AE-7849-41D9-8CD3-4B63ED2D18ED}"/>
              </a:ext>
            </a:extLst>
          </p:cNvPr>
          <p:cNvSpPr/>
          <p:nvPr/>
        </p:nvSpPr>
        <p:spPr>
          <a:xfrm>
            <a:off x="6670767" y="5242560"/>
            <a:ext cx="505098" cy="435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3F0E159-407A-4476-A8AA-DE4982B44FDE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7175865" y="5460275"/>
            <a:ext cx="3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0C20A9B-82B0-48E8-871E-B6C376271968}"/>
              </a:ext>
            </a:extLst>
          </p:cNvPr>
          <p:cNvCxnSpPr>
            <a:cxnSpLocks/>
          </p:cNvCxnSpPr>
          <p:nvPr/>
        </p:nvCxnSpPr>
        <p:spPr>
          <a:xfrm flipV="1">
            <a:off x="6923316" y="4933410"/>
            <a:ext cx="0" cy="30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93D3BD-D83A-425F-8F0D-C2872EEB256B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6923316" y="5677989"/>
            <a:ext cx="0" cy="24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06A1D70-06DF-4D0C-8DDE-4BAD3A10E97C}"/>
              </a:ext>
            </a:extLst>
          </p:cNvPr>
          <p:cNvSpPr txBox="1"/>
          <p:nvPr/>
        </p:nvSpPr>
        <p:spPr>
          <a:xfrm>
            <a:off x="7599273" y="611795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B99E32-3C4E-4306-913D-FF8220CCA5C0}"/>
              </a:ext>
            </a:extLst>
          </p:cNvPr>
          <p:cNvSpPr txBox="1"/>
          <p:nvPr/>
        </p:nvSpPr>
        <p:spPr>
          <a:xfrm>
            <a:off x="2509716" y="451372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24AD0E-F6E9-4C4D-A728-D4AC077BE827}"/>
              </a:ext>
            </a:extLst>
          </p:cNvPr>
          <p:cNvSpPr txBox="1"/>
          <p:nvPr/>
        </p:nvSpPr>
        <p:spPr>
          <a:xfrm>
            <a:off x="4919611" y="454212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sil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AA76A1-52BA-448F-9F9F-DED7521B9798}"/>
              </a:ext>
            </a:extLst>
          </p:cNvPr>
          <p:cNvSpPr txBox="1"/>
          <p:nvPr/>
        </p:nvSpPr>
        <p:spPr>
          <a:xfrm>
            <a:off x="6732398" y="452212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E57B71-7A92-4E6A-A84A-252363F4ADF7}"/>
              </a:ext>
            </a:extLst>
          </p:cNvPr>
          <p:cNvSpPr txBox="1"/>
          <p:nvPr/>
        </p:nvSpPr>
        <p:spPr>
          <a:xfrm>
            <a:off x="4254871" y="452858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22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9F4A1-5F17-4855-87CC-6921FEA6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9156C-45A1-4251-8432-C5230DDD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Connectionist Temporal Classification</a:t>
            </a:r>
          </a:p>
          <a:p>
            <a:pPr lvl="1"/>
            <a:r>
              <a:rPr lang="en-US" altLang="ko-KR" sz="1600" dirty="0">
                <a:solidFill>
                  <a:prstClr val="black"/>
                </a:solidFill>
              </a:rPr>
              <a:t>Connectionist Temporal Classification : Labelling Unsegmented Sequence Data with Recurrent Neural Networks, 2006 ICML.</a:t>
            </a:r>
          </a:p>
          <a:p>
            <a:pPr lvl="1"/>
            <a:r>
              <a:rPr lang="ko-KR" altLang="en-US" sz="2400" dirty="0"/>
              <a:t>시간 축에서의 </a:t>
            </a:r>
            <a:r>
              <a:rPr lang="en-US" altLang="ko-KR" sz="2400" dirty="0"/>
              <a:t>classification</a:t>
            </a:r>
            <a:r>
              <a:rPr lang="ko-KR" altLang="en-US" sz="2400" dirty="0"/>
              <a:t>을 </a:t>
            </a:r>
            <a:r>
              <a:rPr lang="en-US" altLang="ko-KR" sz="2400" dirty="0"/>
              <a:t>neural network</a:t>
            </a:r>
            <a:r>
              <a:rPr lang="ko-KR" altLang="en-US" sz="2400" dirty="0"/>
              <a:t>로 해결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/>
              <a:t>Feature : frame sequence</a:t>
            </a:r>
          </a:p>
          <a:p>
            <a:pPr lvl="1"/>
            <a:r>
              <a:rPr lang="en-US" altLang="ko-KR" sz="2400" dirty="0"/>
              <a:t>Label : text sequence: </a:t>
            </a:r>
            <a:r>
              <a:rPr lang="it-IT" altLang="ko-KR" sz="2400" dirty="0"/>
              <a:t>{a, b, c, : : : , z, space, apostrophe, blank}</a:t>
            </a:r>
            <a:endParaRPr lang="en-US" altLang="ko-KR" sz="2400" dirty="0"/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Input</a:t>
            </a:r>
            <a:r>
              <a:rPr lang="ko-KR" altLang="en-US" sz="2400" dirty="0">
                <a:solidFill>
                  <a:srgbClr val="FF0000"/>
                </a:solidFill>
              </a:rPr>
              <a:t>과 </a:t>
            </a:r>
            <a:r>
              <a:rPr lang="en-US" altLang="ko-KR" sz="2400" dirty="0">
                <a:solidFill>
                  <a:srgbClr val="FF0000"/>
                </a:solidFill>
              </a:rPr>
              <a:t>output</a:t>
            </a:r>
            <a:r>
              <a:rPr lang="ko-KR" altLang="en-US" sz="2400" dirty="0">
                <a:solidFill>
                  <a:srgbClr val="FF0000"/>
                </a:solidFill>
              </a:rPr>
              <a:t>의 </a:t>
            </a:r>
            <a:r>
              <a:rPr lang="en-US" altLang="ko-KR" sz="2400" dirty="0">
                <a:solidFill>
                  <a:srgbClr val="FF0000"/>
                </a:solidFill>
              </a:rPr>
              <a:t>sequence </a:t>
            </a:r>
            <a:r>
              <a:rPr lang="ko-KR" altLang="en-US" sz="2400" dirty="0">
                <a:solidFill>
                  <a:srgbClr val="FF0000"/>
                </a:solidFill>
              </a:rPr>
              <a:t>길이가 다른 </a:t>
            </a:r>
            <a:r>
              <a:rPr lang="ko-KR" altLang="en-US" sz="2400">
                <a:solidFill>
                  <a:srgbClr val="FF0000"/>
                </a:solidFill>
              </a:rPr>
              <a:t>문제점을 </a:t>
            </a:r>
            <a:r>
              <a:rPr lang="en-US" altLang="ko-KR" sz="2400" dirty="0">
                <a:solidFill>
                  <a:srgbClr val="FF0000"/>
                </a:solidFill>
              </a:rPr>
              <a:t>blank label </a:t>
            </a:r>
            <a:r>
              <a:rPr lang="ko-KR" altLang="en-US" sz="2400">
                <a:solidFill>
                  <a:srgbClr val="FF0000"/>
                </a:solidFill>
              </a:rPr>
              <a:t>을 넣어서 해결</a:t>
            </a:r>
            <a:r>
              <a:rPr lang="en-US" altLang="ko-KR" sz="2400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altLang="ko-KR" sz="2400" dirty="0"/>
              <a:t>Data labeling</a:t>
            </a:r>
            <a:r>
              <a:rPr lang="ko-KR" altLang="en-US" sz="2400" dirty="0"/>
              <a:t>이 훨씬 </a:t>
            </a:r>
            <a:r>
              <a:rPr lang="ko-KR" altLang="en-US" sz="2400" dirty="0" err="1"/>
              <a:t>간단해진다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33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B5C6-E450-4180-9EA2-60345E3C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595AD-82A1-4F71-B852-5383152EF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How?</a:t>
            </a:r>
          </a:p>
          <a:p>
            <a:pPr lvl="1"/>
            <a:r>
              <a:rPr lang="en-US" altLang="ko-KR" dirty="0"/>
              <a:t>Output </a:t>
            </a:r>
            <a:r>
              <a:rPr lang="ko-KR" altLang="en-US" dirty="0"/>
              <a:t>의 </a:t>
            </a:r>
            <a:r>
              <a:rPr lang="en-US" altLang="ko-KR" dirty="0"/>
              <a:t>sequence</a:t>
            </a:r>
            <a:r>
              <a:rPr lang="ko-KR" altLang="en-US" dirty="0"/>
              <a:t>길이를 늘려서 </a:t>
            </a:r>
            <a:r>
              <a:rPr lang="en-US" altLang="ko-KR" dirty="0"/>
              <a:t>frame sequence </a:t>
            </a:r>
            <a:r>
              <a:rPr lang="ko-KR" altLang="en-US" dirty="0"/>
              <a:t>길이와 같게 만든다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Temporal classification</a:t>
            </a:r>
            <a:r>
              <a:rPr lang="ko-KR" altLang="en-US" dirty="0"/>
              <a:t>을 위해 </a:t>
            </a:r>
            <a:r>
              <a:rPr lang="en-US" altLang="ko-KR" dirty="0">
                <a:solidFill>
                  <a:srgbClr val="FF0000"/>
                </a:solidFill>
              </a:rPr>
              <a:t>blank</a:t>
            </a:r>
            <a:r>
              <a:rPr lang="en-US" altLang="ko-KR" dirty="0"/>
              <a:t> </a:t>
            </a:r>
            <a:r>
              <a:rPr lang="ko-KR" altLang="en-US" dirty="0"/>
              <a:t>라벨을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Example</a:t>
            </a:r>
          </a:p>
          <a:p>
            <a:pPr lvl="2"/>
            <a:r>
              <a:rPr lang="en-US" altLang="ko-KR" dirty="0"/>
              <a:t>Label : ABCD (4)</a:t>
            </a:r>
          </a:p>
          <a:p>
            <a:pPr lvl="2"/>
            <a:r>
              <a:rPr lang="en-US" altLang="ko-KR" dirty="0"/>
              <a:t>Expanded CTC</a:t>
            </a:r>
            <a:r>
              <a:rPr lang="ko-KR" altLang="en-US" dirty="0"/>
              <a:t> </a:t>
            </a:r>
            <a:r>
              <a:rPr lang="en-US" altLang="ko-KR" dirty="0"/>
              <a:t>path : __A__BBBB____CD___ (13)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Blank</a:t>
            </a:r>
            <a:r>
              <a:rPr lang="ko-KR" altLang="en-US" dirty="0"/>
              <a:t>는 실제 </a:t>
            </a:r>
            <a:r>
              <a:rPr lang="en-US" altLang="ko-KR" dirty="0"/>
              <a:t>label</a:t>
            </a:r>
            <a:r>
              <a:rPr lang="ko-KR" altLang="en-US" dirty="0"/>
              <a:t>과는 관련이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연속된 </a:t>
            </a:r>
            <a:r>
              <a:rPr lang="en-US" altLang="ko-KR" dirty="0"/>
              <a:t>expanded label</a:t>
            </a:r>
            <a:r>
              <a:rPr lang="ko-KR" altLang="en-US" dirty="0"/>
              <a:t>은 하나의 </a:t>
            </a:r>
            <a:r>
              <a:rPr lang="en-US" altLang="ko-KR" dirty="0"/>
              <a:t>label</a:t>
            </a:r>
            <a:r>
              <a:rPr lang="ko-KR" altLang="en-US" dirty="0"/>
              <a:t>로 처리된다</a:t>
            </a:r>
            <a:endParaRPr lang="en-US" altLang="ko-KR" dirty="0"/>
          </a:p>
          <a:p>
            <a:pPr lvl="2"/>
            <a:r>
              <a:rPr lang="ko-KR" altLang="en-US" dirty="0"/>
              <a:t>실제 </a:t>
            </a:r>
            <a:r>
              <a:rPr lang="en-US" altLang="ko-KR" dirty="0"/>
              <a:t>label</a:t>
            </a:r>
            <a:r>
              <a:rPr lang="ko-KR" altLang="en-US" dirty="0"/>
              <a:t>이 연속된 같은 값을 가지는 경우 </a:t>
            </a:r>
            <a:r>
              <a:rPr lang="en-US" altLang="ko-KR" dirty="0"/>
              <a:t>blank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2"/>
            <a:r>
              <a:rPr lang="en-US" altLang="ko-KR" dirty="0"/>
              <a:t>ABBC -&gt; __A___BBB_BB____C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4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Output sequence </a:t>
                </a:r>
                <a:r>
                  <a:rPr lang="ko-KR" altLang="en-US"/>
                  <a:t>의 길이를 늘리는 경우의 수가 </a:t>
                </a:r>
                <a:r>
                  <a:rPr lang="ko-KR" altLang="en-US" dirty="0"/>
                  <a:t>아주 많다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Label : ABC</a:t>
                </a:r>
              </a:p>
              <a:p>
                <a:pPr lvl="1"/>
                <a:r>
                  <a:rPr lang="en-US" altLang="ko-KR" dirty="0"/>
                  <a:t>Expanded path( = </a:t>
                </a:r>
                <a:r>
                  <a:rPr lang="ko-KR" altLang="en-US" dirty="0"/>
                  <a:t>정답인 </a:t>
                </a:r>
                <a:r>
                  <a:rPr lang="en-US" altLang="ko-KR" dirty="0"/>
                  <a:t>CTC output)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  =&gt; {ABC____, A_BC____, …., _____ABC}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Acoustic model Recall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Inference : </a:t>
                </a:r>
                <a:r>
                  <a:rPr lang="ko-KR" altLang="en-US" dirty="0"/>
                  <a:t>주어진 </a:t>
                </a:r>
                <a:r>
                  <a:rPr lang="en-US" altLang="ko-KR" dirty="0"/>
                  <a:t>Speech feature</a:t>
                </a:r>
                <a:r>
                  <a:rPr lang="ko-KR" altLang="en-US" dirty="0"/>
                  <a:t>를 가장 잘 표현하는 </a:t>
                </a:r>
                <a:r>
                  <a:rPr lang="en-US" altLang="ko-KR" dirty="0"/>
                  <a:t>text sequence</a:t>
                </a:r>
                <a:r>
                  <a:rPr lang="ko-KR" altLang="en-US" dirty="0"/>
                  <a:t>를 찾는 것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Training : speech feature</a:t>
                </a:r>
                <a:r>
                  <a:rPr lang="ko-KR" altLang="en-US" dirty="0"/>
                  <a:t>를 처리해 해당 </a:t>
                </a:r>
                <a:r>
                  <a:rPr lang="en-US" altLang="ko-KR" dirty="0"/>
                  <a:t>label</a:t>
                </a:r>
                <a:r>
                  <a:rPr lang="ko-KR" altLang="en-US" dirty="0"/>
                  <a:t>이 나올 확률을 높이는 것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계산이 필요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1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4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4CE5-91E8-458B-92D1-4708CF9D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learning problem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914CD-BCFA-4E57-8D34-798E377E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어느 한 순간이 아닌 전체 경로에서의 </a:t>
            </a:r>
            <a:r>
              <a:rPr lang="ko-KR" altLang="en-US" dirty="0" err="1"/>
              <a:t>확률값이</a:t>
            </a:r>
            <a:r>
              <a:rPr lang="ko-KR" altLang="en-US" dirty="0"/>
              <a:t> 가장 높아야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64EB5-9EF4-4814-AD3A-6BD513D3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86" y="1872503"/>
            <a:ext cx="6439427" cy="4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1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Notation</a:t>
                </a:r>
              </a:p>
              <a:p>
                <a:pPr lvl="1"/>
                <a:r>
                  <a:rPr lang="en-US" altLang="ko-KR" dirty="0"/>
                  <a:t>Input sequence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target label sequence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(text sequence)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Path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 (CTC output sequence)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: mapping from path to label (___A_B_C -&gt; ABC)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CTC acoustic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30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CTC acoustic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en-US" altLang="ko-KR" b="0" dirty="0"/>
                  <a:t>Conditional Independence </a:t>
                </a:r>
                <a:r>
                  <a:rPr lang="ko-KR" altLang="en-US" b="0"/>
                  <a:t>가정하여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ko-KR" altLang="en-US" b="0"/>
                  <a:t>계산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2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5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6A9F-320B-4828-B8A4-37BB5FA0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398275-DCAD-43D1-BFDF-1F5E0754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End-to-end speech recognition </a:t>
            </a:r>
            <a:r>
              <a:rPr lang="ko-KR" altLang="en-US"/>
              <a:t>개요</a:t>
            </a:r>
            <a:endParaRPr lang="en-US" altLang="ko-KR" dirty="0"/>
          </a:p>
          <a:p>
            <a:r>
              <a:rPr lang="en-US" altLang="ko-KR" dirty="0"/>
              <a:t>CTC algorithm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Training</a:t>
            </a:r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Implementation</a:t>
            </a:r>
          </a:p>
          <a:p>
            <a:pPr lvl="1"/>
            <a:r>
              <a:rPr lang="en-US" altLang="ko-KR" dirty="0"/>
              <a:t>Decoding</a:t>
            </a:r>
          </a:p>
          <a:p>
            <a:r>
              <a:rPr lang="en-US" altLang="ko-KR" dirty="0"/>
              <a:t>CTC Implementation Examples</a:t>
            </a:r>
          </a:p>
          <a:p>
            <a:pPr lvl="1"/>
            <a:r>
              <a:rPr lang="en-US" altLang="ko-KR" dirty="0"/>
              <a:t>DeepSpeech2</a:t>
            </a:r>
          </a:p>
          <a:p>
            <a:pPr lvl="1"/>
            <a:r>
              <a:rPr lang="en-US" altLang="ko-KR" dirty="0"/>
              <a:t>CTC Gram</a:t>
            </a:r>
          </a:p>
          <a:p>
            <a:pPr lvl="1"/>
            <a:r>
              <a:rPr lang="en-US" altLang="ko-KR" dirty="0"/>
              <a:t>CTC Word</a:t>
            </a:r>
          </a:p>
          <a:p>
            <a:pPr lvl="1"/>
            <a:r>
              <a:rPr lang="en-US" altLang="ko-KR" dirty="0"/>
              <a:t>CTC on FPGA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02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가능한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에 대해 모두 계산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CTC blank </a:t>
                </a:r>
                <a:r>
                  <a:rPr lang="ko-KR" altLang="en-US" dirty="0"/>
                  <a:t>가 포함된 </a:t>
                </a:r>
                <a:r>
                  <a:rPr lang="en-US" altLang="ko-KR" dirty="0"/>
                  <a:t>label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sequence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로 확장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= ABC (</a:t>
                </a:r>
                <a:r>
                  <a:rPr lang="ko-KR" altLang="en-US" dirty="0"/>
                  <a:t>길이 </a:t>
                </a:r>
                <a:r>
                  <a:rPr lang="en-US" altLang="ko-KR" dirty="0"/>
                  <a:t>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= _A_B_C_ (</a:t>
                </a:r>
                <a:r>
                  <a:rPr lang="ko-KR" altLang="en-US" dirty="0"/>
                  <a:t>길이 </a:t>
                </a:r>
                <a:r>
                  <a:rPr lang="en-US" altLang="ko-KR" dirty="0"/>
                  <a:t>2N+1)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State transition matrix (2N+1, T) </a:t>
                </a:r>
                <a:r>
                  <a:rPr lang="ko-KR" altLang="en-US" dirty="0"/>
                  <a:t>을 만들고 가능한 </a:t>
                </a:r>
                <a:r>
                  <a:rPr lang="en-US" altLang="ko-KR" dirty="0"/>
                  <a:t>path </a:t>
                </a:r>
                <a:r>
                  <a:rPr lang="ko-KR" altLang="en-US"/>
                  <a:t>연결</a:t>
                </a: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(N</a:t>
                </a:r>
                <a:r>
                  <a:rPr lang="ko-KR" altLang="en-US"/>
                  <a:t>은 </a:t>
                </a:r>
                <a:r>
                  <a:rPr lang="en-US" altLang="ko-KR" dirty="0"/>
                  <a:t>label</a:t>
                </a:r>
                <a:r>
                  <a:rPr lang="ko-KR" altLang="en-US"/>
                  <a:t>의 길이인데 글자 사이에 </a:t>
                </a:r>
                <a:r>
                  <a:rPr lang="en-US" altLang="ko-KR" dirty="0"/>
                  <a:t>blank </a:t>
                </a:r>
                <a:r>
                  <a:rPr lang="ko-KR" altLang="en-US"/>
                  <a:t>넣고 처음 시작에 </a:t>
                </a:r>
                <a:r>
                  <a:rPr lang="en-US" altLang="ko-KR" dirty="0"/>
                  <a:t>blank </a:t>
                </a:r>
                <a:r>
                  <a:rPr lang="ko-KR" altLang="en-US"/>
                  <a:t>넣으면 길이가 </a:t>
                </a:r>
                <a:r>
                  <a:rPr lang="en-US" altLang="ko-KR" dirty="0"/>
                  <a:t>2N+1)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DOOR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= _D_O_O_R_</a:t>
                </a:r>
              </a:p>
              <a:p>
                <a:pPr lvl="2"/>
                <a:endParaRPr lang="en-US" altLang="ko-KR" dirty="0"/>
              </a:p>
              <a:p>
                <a:pPr marL="4572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12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84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output </a:t>
            </a:r>
            <a:r>
              <a:rPr lang="ko-KR" altLang="en-US"/>
              <a:t>의 제약조건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/>
              <a:t>는 </a:t>
            </a:r>
            <a:r>
              <a:rPr lang="en-US" altLang="ko-KR" dirty="0"/>
              <a:t>blank </a:t>
            </a:r>
            <a:r>
              <a:rPr lang="ko-KR" altLang="en-US"/>
              <a:t>를 포함한 </a:t>
            </a:r>
            <a:r>
              <a:rPr lang="en-US" altLang="ko-KR" dirty="0"/>
              <a:t>character (a, b, …., z, space, apostrophe, blank </a:t>
            </a:r>
            <a:r>
              <a:rPr lang="ko-KR" altLang="en-US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 -&gt; t+1 </a:t>
            </a:r>
            <a:r>
              <a:rPr lang="ko-KR" altLang="en-US"/>
              <a:t>로</a:t>
            </a:r>
            <a:r>
              <a:rPr lang="en-US" altLang="ko-KR" dirty="0"/>
              <a:t> </a:t>
            </a:r>
            <a:r>
              <a:rPr lang="ko-KR" altLang="en-US"/>
              <a:t>갈 때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state </a:t>
            </a:r>
            <a:r>
              <a:rPr lang="ko-KR" altLang="en-US"/>
              <a:t>에 머무를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Non-blank </a:t>
            </a:r>
            <a:r>
              <a:rPr lang="ko-KR" altLang="en-US"/>
              <a:t>에서 다음의 </a:t>
            </a:r>
            <a:r>
              <a:rPr lang="en-US" altLang="ko-KR" dirty="0"/>
              <a:t>blank </a:t>
            </a:r>
            <a:r>
              <a:rPr lang="ko-KR" altLang="en-US"/>
              <a:t>로 갈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Blank </a:t>
            </a:r>
            <a:r>
              <a:rPr lang="ko-KR" altLang="en-US"/>
              <a:t>에서 다음의 </a:t>
            </a:r>
            <a:r>
              <a:rPr lang="en-US" altLang="ko-KR" dirty="0"/>
              <a:t>non-blank </a:t>
            </a:r>
            <a:r>
              <a:rPr lang="ko-KR" altLang="en-US"/>
              <a:t>로 갈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73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 state transition </a:t>
            </a:r>
            <a:r>
              <a:rPr lang="ko-KR" altLang="en-US"/>
              <a:t>의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299032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32" y="832084"/>
            <a:ext cx="6257925" cy="584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82" y="365125"/>
            <a:ext cx="119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2N+1 state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0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0ECB6-DD4C-472E-A110-B099C093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982387"/>
            <a:ext cx="4076700" cy="26765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89BC20-6EE5-4D46-BF16-BED05A10526B}"/>
              </a:ext>
            </a:extLst>
          </p:cNvPr>
          <p:cNvSpPr/>
          <p:nvPr/>
        </p:nvSpPr>
        <p:spPr>
          <a:xfrm>
            <a:off x="628650" y="6112670"/>
            <a:ext cx="7886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Connectionist Temporal Classification: Labelling Unsegmented Sequence Data with RNNs, 2006 ICML.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40B0B7-A8D8-4A05-88B6-7FEC5045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15437"/>
            <a:ext cx="2562225" cy="96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FDA74-B83F-4061-A5BB-F44484F19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933987"/>
            <a:ext cx="2667000" cy="105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C54D2F-6F5C-403F-92D2-B53697C1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25" y="3609800"/>
            <a:ext cx="4048125" cy="695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7536F7-8115-4F60-8554-7072B6653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04" y="4864145"/>
            <a:ext cx="4086225" cy="75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5B255B-BEAC-4E46-AB0E-F84E22BBB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4279096"/>
            <a:ext cx="2838450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22551A-97D0-410D-B385-CF7EC2392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612" y="5751029"/>
            <a:ext cx="2638425" cy="38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8037" y="905125"/>
            <a:ext cx="185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 transition </a:t>
            </a:r>
            <a:br>
              <a:rPr lang="en-US" altLang="ko-KR" dirty="0"/>
            </a:br>
            <a:r>
              <a:rPr lang="ko-KR" altLang="en-US"/>
              <a:t>확률을 동일하게</a:t>
            </a:r>
            <a:br>
              <a:rPr lang="en-US" altLang="ko-KR" dirty="0"/>
            </a:br>
            <a:r>
              <a:rPr lang="ko-KR" altLang="en-US"/>
              <a:t>가정</a:t>
            </a:r>
          </a:p>
        </p:txBody>
      </p:sp>
    </p:spTree>
    <p:extLst>
      <p:ext uri="{BB962C8B-B14F-4D97-AF65-F5344CB8AC3E}">
        <p14:creationId xmlns:p14="http://schemas.microsoft.com/office/powerpoint/2010/main" val="398350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Connectionist Temporal Classification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68991"/>
            <a:ext cx="7886700" cy="47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1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Forward-Backward Decomposition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270156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7" y="1138912"/>
            <a:ext cx="89058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9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73387"/>
            <a:ext cx="7886700" cy="540000"/>
          </a:xfrm>
        </p:spPr>
        <p:txBody>
          <a:bodyPr/>
          <a:lstStyle/>
          <a:p>
            <a:r>
              <a:rPr lang="en-US" altLang="ko-KR" dirty="0"/>
              <a:t>Forward Algorithm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" y="752475"/>
            <a:ext cx="76771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8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33569"/>
            <a:ext cx="7886700" cy="540000"/>
          </a:xfrm>
        </p:spPr>
        <p:txBody>
          <a:bodyPr/>
          <a:lstStyle/>
          <a:p>
            <a:r>
              <a:rPr lang="en-US" altLang="ko-KR" dirty="0"/>
              <a:t>Backward Algorithm 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3" y="895350"/>
            <a:ext cx="72199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6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 Derivatives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399135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38912"/>
            <a:ext cx="84582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1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76C71-3119-412E-A61F-14924459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31" y="1290247"/>
            <a:ext cx="3571875" cy="714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DC3E74-7CC6-44B1-93EA-1052BFC3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85" y="2004622"/>
            <a:ext cx="2647950" cy="78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741750-C30D-4C50-B4D4-F299CC6B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6" y="3048000"/>
            <a:ext cx="2762250" cy="76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D2173-53C3-42B6-AADD-CC43228A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6" y="4158053"/>
            <a:ext cx="31813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기존 음성인식 </a:t>
            </a:r>
            <a:r>
              <a:rPr lang="en-US" altLang="ko-KR" dirty="0"/>
              <a:t>–</a:t>
            </a:r>
            <a:r>
              <a:rPr lang="ko-KR" altLang="en-US"/>
              <a:t> </a:t>
            </a:r>
            <a:r>
              <a:rPr lang="en-US" altLang="ko-KR" dirty="0"/>
              <a:t>Many Components Integration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/>
              <a:t>확률모델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35696" y="2492896"/>
            <a:ext cx="1296144" cy="7200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신호분석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35696" y="3861048"/>
            <a:ext cx="1296144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779912" y="2492896"/>
            <a:ext cx="3672408" cy="216024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3928" y="2492896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음향모델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(AM)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23928" y="3220415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(Lexicon)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3928" y="3933056"/>
            <a:ext cx="1584176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언어모델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(LM)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696" y="1700808"/>
            <a:ext cx="1296144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cxnSp>
        <p:nvCxnSpPr>
          <p:cNvPr id="13" name="직선 화살표 연결선 12"/>
          <p:cNvCxnSpPr>
            <a:stCxn id="11" idx="2"/>
            <a:endCxn id="3" idx="0"/>
          </p:cNvCxnSpPr>
          <p:nvPr/>
        </p:nvCxnSpPr>
        <p:spPr>
          <a:xfrm>
            <a:off x="2483768" y="2060848"/>
            <a:ext cx="0" cy="432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3" idx="3"/>
            <a:endCxn id="8" idx="1"/>
          </p:cNvCxnSpPr>
          <p:nvPr/>
        </p:nvCxnSpPr>
        <p:spPr>
          <a:xfrm>
            <a:off x="3131840" y="2852936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</p:cNvCxnSpPr>
          <p:nvPr/>
        </p:nvCxnSpPr>
        <p:spPr>
          <a:xfrm flipV="1">
            <a:off x="3131840" y="3068960"/>
            <a:ext cx="792088" cy="115212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3131840" y="3609020"/>
            <a:ext cx="792088" cy="61206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131840" y="4221088"/>
            <a:ext cx="792088" cy="43443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자유형 21"/>
          <p:cNvSpPr/>
          <p:nvPr/>
        </p:nvSpPr>
        <p:spPr>
          <a:xfrm>
            <a:off x="5753528" y="2661007"/>
            <a:ext cx="1582220" cy="1808251"/>
          </a:xfrm>
          <a:custGeom>
            <a:avLst/>
            <a:gdLst>
              <a:gd name="connsiteX0" fmla="*/ 616450 w 1582220"/>
              <a:gd name="connsiteY0" fmla="*/ 184935 h 1808251"/>
              <a:gd name="connsiteX1" fmla="*/ 616450 w 1582220"/>
              <a:gd name="connsiteY1" fmla="*/ 184935 h 1808251"/>
              <a:gd name="connsiteX2" fmla="*/ 544530 w 1582220"/>
              <a:gd name="connsiteY2" fmla="*/ 113015 h 1808251"/>
              <a:gd name="connsiteX3" fmla="*/ 359596 w 1582220"/>
              <a:gd name="connsiteY3" fmla="*/ 133564 h 1808251"/>
              <a:gd name="connsiteX4" fmla="*/ 297951 w 1582220"/>
              <a:gd name="connsiteY4" fmla="*/ 184935 h 1808251"/>
              <a:gd name="connsiteX5" fmla="*/ 277402 w 1582220"/>
              <a:gd name="connsiteY5" fmla="*/ 246580 h 1808251"/>
              <a:gd name="connsiteX6" fmla="*/ 267128 w 1582220"/>
              <a:gd name="connsiteY6" fmla="*/ 277402 h 1808251"/>
              <a:gd name="connsiteX7" fmla="*/ 277402 w 1582220"/>
              <a:gd name="connsiteY7" fmla="*/ 390418 h 1808251"/>
              <a:gd name="connsiteX8" fmla="*/ 287676 w 1582220"/>
              <a:gd name="connsiteY8" fmla="*/ 421240 h 1808251"/>
              <a:gd name="connsiteX9" fmla="*/ 256854 w 1582220"/>
              <a:gd name="connsiteY9" fmla="*/ 431514 h 1808251"/>
              <a:gd name="connsiteX10" fmla="*/ 143838 w 1582220"/>
              <a:gd name="connsiteY10" fmla="*/ 441789 h 1808251"/>
              <a:gd name="connsiteX11" fmla="*/ 113016 w 1582220"/>
              <a:gd name="connsiteY11" fmla="*/ 472611 h 1808251"/>
              <a:gd name="connsiteX12" fmla="*/ 71919 w 1582220"/>
              <a:gd name="connsiteY12" fmla="*/ 493159 h 1808251"/>
              <a:gd name="connsiteX13" fmla="*/ 51371 w 1582220"/>
              <a:gd name="connsiteY13" fmla="*/ 523982 h 1808251"/>
              <a:gd name="connsiteX14" fmla="*/ 30823 w 1582220"/>
              <a:gd name="connsiteY14" fmla="*/ 606175 h 1808251"/>
              <a:gd name="connsiteX15" fmla="*/ 20548 w 1582220"/>
              <a:gd name="connsiteY15" fmla="*/ 647272 h 1808251"/>
              <a:gd name="connsiteX16" fmla="*/ 10274 w 1582220"/>
              <a:gd name="connsiteY16" fmla="*/ 678094 h 1808251"/>
              <a:gd name="connsiteX17" fmla="*/ 0 w 1582220"/>
              <a:gd name="connsiteY17" fmla="*/ 729465 h 1808251"/>
              <a:gd name="connsiteX18" fmla="*/ 30823 w 1582220"/>
              <a:gd name="connsiteY18" fmla="*/ 811658 h 1808251"/>
              <a:gd name="connsiteX19" fmla="*/ 61645 w 1582220"/>
              <a:gd name="connsiteY19" fmla="*/ 821932 h 1808251"/>
              <a:gd name="connsiteX20" fmla="*/ 82193 w 1582220"/>
              <a:gd name="connsiteY20" fmla="*/ 852755 h 1808251"/>
              <a:gd name="connsiteX21" fmla="*/ 113016 w 1582220"/>
              <a:gd name="connsiteY21" fmla="*/ 873303 h 1808251"/>
              <a:gd name="connsiteX22" fmla="*/ 123290 w 1582220"/>
              <a:gd name="connsiteY22" fmla="*/ 904126 h 1808251"/>
              <a:gd name="connsiteX23" fmla="*/ 92468 w 1582220"/>
              <a:gd name="connsiteY23" fmla="*/ 934948 h 1808251"/>
              <a:gd name="connsiteX24" fmla="*/ 61645 w 1582220"/>
              <a:gd name="connsiteY24" fmla="*/ 955496 h 1808251"/>
              <a:gd name="connsiteX25" fmla="*/ 41097 w 1582220"/>
              <a:gd name="connsiteY25" fmla="*/ 986319 h 1808251"/>
              <a:gd name="connsiteX26" fmla="*/ 41097 w 1582220"/>
              <a:gd name="connsiteY26" fmla="*/ 1325366 h 1808251"/>
              <a:gd name="connsiteX27" fmla="*/ 92468 w 1582220"/>
              <a:gd name="connsiteY27" fmla="*/ 1376737 h 1808251"/>
              <a:gd name="connsiteX28" fmla="*/ 113016 w 1582220"/>
              <a:gd name="connsiteY28" fmla="*/ 1407559 h 1808251"/>
              <a:gd name="connsiteX29" fmla="*/ 164387 w 1582220"/>
              <a:gd name="connsiteY29" fmla="*/ 1448656 h 1808251"/>
              <a:gd name="connsiteX30" fmla="*/ 195209 w 1582220"/>
              <a:gd name="connsiteY30" fmla="*/ 1458930 h 1808251"/>
              <a:gd name="connsiteX31" fmla="*/ 277402 w 1582220"/>
              <a:gd name="connsiteY31" fmla="*/ 1479478 h 1808251"/>
              <a:gd name="connsiteX32" fmla="*/ 318499 w 1582220"/>
              <a:gd name="connsiteY32" fmla="*/ 1602768 h 1808251"/>
              <a:gd name="connsiteX33" fmla="*/ 349321 w 1582220"/>
              <a:gd name="connsiteY33" fmla="*/ 1613042 h 1808251"/>
              <a:gd name="connsiteX34" fmla="*/ 410966 w 1582220"/>
              <a:gd name="connsiteY34" fmla="*/ 1664413 h 1808251"/>
              <a:gd name="connsiteX35" fmla="*/ 452063 w 1582220"/>
              <a:gd name="connsiteY35" fmla="*/ 1674687 h 1808251"/>
              <a:gd name="connsiteX36" fmla="*/ 523982 w 1582220"/>
              <a:gd name="connsiteY36" fmla="*/ 1695236 h 1808251"/>
              <a:gd name="connsiteX37" fmla="*/ 585627 w 1582220"/>
              <a:gd name="connsiteY37" fmla="*/ 1705510 h 1808251"/>
              <a:gd name="connsiteX38" fmla="*/ 719191 w 1582220"/>
              <a:gd name="connsiteY38" fmla="*/ 1715784 h 1808251"/>
              <a:gd name="connsiteX39" fmla="*/ 729465 w 1582220"/>
              <a:gd name="connsiteY39" fmla="*/ 1684962 h 1808251"/>
              <a:gd name="connsiteX40" fmla="*/ 739739 w 1582220"/>
              <a:gd name="connsiteY40" fmla="*/ 1551397 h 1808251"/>
              <a:gd name="connsiteX41" fmla="*/ 760288 w 1582220"/>
              <a:gd name="connsiteY41" fmla="*/ 1520575 h 1808251"/>
              <a:gd name="connsiteX42" fmla="*/ 832207 w 1582220"/>
              <a:gd name="connsiteY42" fmla="*/ 1530849 h 1808251"/>
              <a:gd name="connsiteX43" fmla="*/ 852755 w 1582220"/>
              <a:gd name="connsiteY43" fmla="*/ 1561672 h 1808251"/>
              <a:gd name="connsiteX44" fmla="*/ 863029 w 1582220"/>
              <a:gd name="connsiteY44" fmla="*/ 1592494 h 1808251"/>
              <a:gd name="connsiteX45" fmla="*/ 883578 w 1582220"/>
              <a:gd name="connsiteY45" fmla="*/ 1613042 h 1808251"/>
              <a:gd name="connsiteX46" fmla="*/ 945223 w 1582220"/>
              <a:gd name="connsiteY46" fmla="*/ 1674687 h 1808251"/>
              <a:gd name="connsiteX47" fmla="*/ 1027416 w 1582220"/>
              <a:gd name="connsiteY47" fmla="*/ 1736332 h 1808251"/>
              <a:gd name="connsiteX48" fmla="*/ 1119883 w 1582220"/>
              <a:gd name="connsiteY48" fmla="*/ 1756881 h 1808251"/>
              <a:gd name="connsiteX49" fmla="*/ 1160980 w 1582220"/>
              <a:gd name="connsiteY49" fmla="*/ 1777429 h 1808251"/>
              <a:gd name="connsiteX50" fmla="*/ 1222625 w 1582220"/>
              <a:gd name="connsiteY50" fmla="*/ 1808251 h 1808251"/>
              <a:gd name="connsiteX51" fmla="*/ 1335641 w 1582220"/>
              <a:gd name="connsiteY51" fmla="*/ 1797977 h 1808251"/>
              <a:gd name="connsiteX52" fmla="*/ 1356189 w 1582220"/>
              <a:gd name="connsiteY52" fmla="*/ 1746606 h 1808251"/>
              <a:gd name="connsiteX53" fmla="*/ 1376737 w 1582220"/>
              <a:gd name="connsiteY53" fmla="*/ 1664413 h 1808251"/>
              <a:gd name="connsiteX54" fmla="*/ 1376737 w 1582220"/>
              <a:gd name="connsiteY54" fmla="*/ 1479478 h 1808251"/>
              <a:gd name="connsiteX55" fmla="*/ 1345915 w 1582220"/>
              <a:gd name="connsiteY55" fmla="*/ 1448656 h 1808251"/>
              <a:gd name="connsiteX56" fmla="*/ 1376737 w 1582220"/>
              <a:gd name="connsiteY56" fmla="*/ 1438382 h 1808251"/>
              <a:gd name="connsiteX57" fmla="*/ 1448656 w 1582220"/>
              <a:gd name="connsiteY57" fmla="*/ 1407559 h 1808251"/>
              <a:gd name="connsiteX58" fmla="*/ 1489753 w 1582220"/>
              <a:gd name="connsiteY58" fmla="*/ 1397285 h 1808251"/>
              <a:gd name="connsiteX59" fmla="*/ 1520575 w 1582220"/>
              <a:gd name="connsiteY59" fmla="*/ 1376737 h 1808251"/>
              <a:gd name="connsiteX60" fmla="*/ 1530850 w 1582220"/>
              <a:gd name="connsiteY60" fmla="*/ 1345914 h 1808251"/>
              <a:gd name="connsiteX61" fmla="*/ 1541124 w 1582220"/>
              <a:gd name="connsiteY61" fmla="*/ 1273995 h 1808251"/>
              <a:gd name="connsiteX62" fmla="*/ 1561672 w 1582220"/>
              <a:gd name="connsiteY62" fmla="*/ 1160980 h 1808251"/>
              <a:gd name="connsiteX63" fmla="*/ 1551398 w 1582220"/>
              <a:gd name="connsiteY63" fmla="*/ 934948 h 1808251"/>
              <a:gd name="connsiteX64" fmla="*/ 1530850 w 1582220"/>
              <a:gd name="connsiteY64" fmla="*/ 904126 h 1808251"/>
              <a:gd name="connsiteX65" fmla="*/ 1510301 w 1582220"/>
              <a:gd name="connsiteY65" fmla="*/ 883577 h 1808251"/>
              <a:gd name="connsiteX66" fmla="*/ 1397285 w 1582220"/>
              <a:gd name="connsiteY66" fmla="*/ 852755 h 1808251"/>
              <a:gd name="connsiteX67" fmla="*/ 1417834 w 1582220"/>
              <a:gd name="connsiteY67" fmla="*/ 821932 h 1808251"/>
              <a:gd name="connsiteX68" fmla="*/ 1448656 w 1582220"/>
              <a:gd name="connsiteY68" fmla="*/ 801384 h 1808251"/>
              <a:gd name="connsiteX69" fmla="*/ 1489753 w 1582220"/>
              <a:gd name="connsiteY69" fmla="*/ 770562 h 1808251"/>
              <a:gd name="connsiteX70" fmla="*/ 1520575 w 1582220"/>
              <a:gd name="connsiteY70" fmla="*/ 708917 h 1808251"/>
              <a:gd name="connsiteX71" fmla="*/ 1541124 w 1582220"/>
              <a:gd name="connsiteY71" fmla="*/ 678094 h 1808251"/>
              <a:gd name="connsiteX72" fmla="*/ 1551398 w 1582220"/>
              <a:gd name="connsiteY72" fmla="*/ 636997 h 1808251"/>
              <a:gd name="connsiteX73" fmla="*/ 1571946 w 1582220"/>
              <a:gd name="connsiteY73" fmla="*/ 606175 h 1808251"/>
              <a:gd name="connsiteX74" fmla="*/ 1582220 w 1582220"/>
              <a:gd name="connsiteY74" fmla="*/ 575353 h 1808251"/>
              <a:gd name="connsiteX75" fmla="*/ 1571946 w 1582220"/>
              <a:gd name="connsiteY75" fmla="*/ 431514 h 1808251"/>
              <a:gd name="connsiteX76" fmla="*/ 1489753 w 1582220"/>
              <a:gd name="connsiteY76" fmla="*/ 359595 h 1808251"/>
              <a:gd name="connsiteX77" fmla="*/ 1448656 w 1582220"/>
              <a:gd name="connsiteY77" fmla="*/ 308224 h 1808251"/>
              <a:gd name="connsiteX78" fmla="*/ 1376737 w 1582220"/>
              <a:gd name="connsiteY78" fmla="*/ 246580 h 1808251"/>
              <a:gd name="connsiteX79" fmla="*/ 1273996 w 1582220"/>
              <a:gd name="connsiteY79" fmla="*/ 256854 h 1808251"/>
              <a:gd name="connsiteX80" fmla="*/ 1253447 w 1582220"/>
              <a:gd name="connsiteY80" fmla="*/ 143838 h 1808251"/>
              <a:gd name="connsiteX81" fmla="*/ 1222625 w 1582220"/>
              <a:gd name="connsiteY81" fmla="*/ 123290 h 1808251"/>
              <a:gd name="connsiteX82" fmla="*/ 1202076 w 1582220"/>
              <a:gd name="connsiteY82" fmla="*/ 102741 h 1808251"/>
              <a:gd name="connsiteX83" fmla="*/ 1171254 w 1582220"/>
              <a:gd name="connsiteY83" fmla="*/ 82193 h 1808251"/>
              <a:gd name="connsiteX84" fmla="*/ 1099335 w 1582220"/>
              <a:gd name="connsiteY84" fmla="*/ 30822 h 1808251"/>
              <a:gd name="connsiteX85" fmla="*/ 1006868 w 1582220"/>
              <a:gd name="connsiteY85" fmla="*/ 20548 h 1808251"/>
              <a:gd name="connsiteX86" fmla="*/ 893852 w 1582220"/>
              <a:gd name="connsiteY86" fmla="*/ 0 h 1808251"/>
              <a:gd name="connsiteX87" fmla="*/ 842481 w 1582220"/>
              <a:gd name="connsiteY87" fmla="*/ 51371 h 1808251"/>
              <a:gd name="connsiteX88" fmla="*/ 780836 w 1582220"/>
              <a:gd name="connsiteY88" fmla="*/ 82193 h 1808251"/>
              <a:gd name="connsiteX89" fmla="*/ 760288 w 1582220"/>
              <a:gd name="connsiteY89" fmla="*/ 154112 h 1808251"/>
              <a:gd name="connsiteX90" fmla="*/ 739739 w 1582220"/>
              <a:gd name="connsiteY90" fmla="*/ 174660 h 1808251"/>
              <a:gd name="connsiteX91" fmla="*/ 729465 w 1582220"/>
              <a:gd name="connsiteY91" fmla="*/ 143838 h 1808251"/>
              <a:gd name="connsiteX92" fmla="*/ 688369 w 1582220"/>
              <a:gd name="connsiteY92" fmla="*/ 123290 h 1808251"/>
              <a:gd name="connsiteX93" fmla="*/ 575353 w 1582220"/>
              <a:gd name="connsiteY93" fmla="*/ 123290 h 180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582220" h="1808251">
                <a:moveTo>
                  <a:pt x="616450" y="184935"/>
                </a:moveTo>
                <a:lnTo>
                  <a:pt x="616450" y="184935"/>
                </a:lnTo>
                <a:cubicBezTo>
                  <a:pt x="592477" y="160962"/>
                  <a:pt x="577239" y="121936"/>
                  <a:pt x="544530" y="113015"/>
                </a:cubicBezTo>
                <a:cubicBezTo>
                  <a:pt x="471968" y="93225"/>
                  <a:pt x="419834" y="113485"/>
                  <a:pt x="359596" y="133564"/>
                </a:cubicBezTo>
                <a:cubicBezTo>
                  <a:pt x="356929" y="135564"/>
                  <a:pt x="304484" y="171869"/>
                  <a:pt x="297951" y="184935"/>
                </a:cubicBezTo>
                <a:cubicBezTo>
                  <a:pt x="288264" y="204308"/>
                  <a:pt x="284252" y="226032"/>
                  <a:pt x="277402" y="246580"/>
                </a:cubicBezTo>
                <a:lnTo>
                  <a:pt x="267128" y="277402"/>
                </a:lnTo>
                <a:cubicBezTo>
                  <a:pt x="270553" y="315074"/>
                  <a:pt x="272052" y="352971"/>
                  <a:pt x="277402" y="390418"/>
                </a:cubicBezTo>
                <a:cubicBezTo>
                  <a:pt x="278934" y="401139"/>
                  <a:pt x="292519" y="411554"/>
                  <a:pt x="287676" y="421240"/>
                </a:cubicBezTo>
                <a:cubicBezTo>
                  <a:pt x="282833" y="430926"/>
                  <a:pt x="267575" y="429982"/>
                  <a:pt x="256854" y="431514"/>
                </a:cubicBezTo>
                <a:cubicBezTo>
                  <a:pt x="219407" y="436864"/>
                  <a:pt x="181510" y="438364"/>
                  <a:pt x="143838" y="441789"/>
                </a:cubicBezTo>
                <a:cubicBezTo>
                  <a:pt x="133564" y="452063"/>
                  <a:pt x="124839" y="464166"/>
                  <a:pt x="113016" y="472611"/>
                </a:cubicBezTo>
                <a:cubicBezTo>
                  <a:pt x="100553" y="481513"/>
                  <a:pt x="83685" y="483354"/>
                  <a:pt x="71919" y="493159"/>
                </a:cubicBezTo>
                <a:cubicBezTo>
                  <a:pt x="62433" y="501064"/>
                  <a:pt x="56893" y="512937"/>
                  <a:pt x="51371" y="523982"/>
                </a:cubicBezTo>
                <a:cubicBezTo>
                  <a:pt x="40355" y="546014"/>
                  <a:pt x="35513" y="585071"/>
                  <a:pt x="30823" y="606175"/>
                </a:cubicBezTo>
                <a:cubicBezTo>
                  <a:pt x="27760" y="619959"/>
                  <a:pt x="24427" y="633695"/>
                  <a:pt x="20548" y="647272"/>
                </a:cubicBezTo>
                <a:cubicBezTo>
                  <a:pt x="17573" y="657685"/>
                  <a:pt x="12901" y="667588"/>
                  <a:pt x="10274" y="678094"/>
                </a:cubicBezTo>
                <a:cubicBezTo>
                  <a:pt x="6039" y="695035"/>
                  <a:pt x="3425" y="712341"/>
                  <a:pt x="0" y="729465"/>
                </a:cubicBezTo>
                <a:cubicBezTo>
                  <a:pt x="5570" y="757314"/>
                  <a:pt x="5626" y="791501"/>
                  <a:pt x="30823" y="811658"/>
                </a:cubicBezTo>
                <a:cubicBezTo>
                  <a:pt x="39280" y="818423"/>
                  <a:pt x="51371" y="818507"/>
                  <a:pt x="61645" y="821932"/>
                </a:cubicBezTo>
                <a:cubicBezTo>
                  <a:pt x="68494" y="832206"/>
                  <a:pt x="73462" y="844024"/>
                  <a:pt x="82193" y="852755"/>
                </a:cubicBezTo>
                <a:cubicBezTo>
                  <a:pt x="90924" y="861486"/>
                  <a:pt x="105302" y="863661"/>
                  <a:pt x="113016" y="873303"/>
                </a:cubicBezTo>
                <a:cubicBezTo>
                  <a:pt x="119782" y="881760"/>
                  <a:pt x="119865" y="893852"/>
                  <a:pt x="123290" y="904126"/>
                </a:cubicBezTo>
                <a:cubicBezTo>
                  <a:pt x="113016" y="914400"/>
                  <a:pt x="103630" y="925646"/>
                  <a:pt x="92468" y="934948"/>
                </a:cubicBezTo>
                <a:cubicBezTo>
                  <a:pt x="82982" y="942853"/>
                  <a:pt x="70376" y="946765"/>
                  <a:pt x="61645" y="955496"/>
                </a:cubicBezTo>
                <a:cubicBezTo>
                  <a:pt x="52914" y="964227"/>
                  <a:pt x="47946" y="976045"/>
                  <a:pt x="41097" y="986319"/>
                </a:cubicBezTo>
                <a:cubicBezTo>
                  <a:pt x="25835" y="1108413"/>
                  <a:pt x="12215" y="1180958"/>
                  <a:pt x="41097" y="1325366"/>
                </a:cubicBezTo>
                <a:cubicBezTo>
                  <a:pt x="45846" y="1349112"/>
                  <a:pt x="79035" y="1356588"/>
                  <a:pt x="92468" y="1376737"/>
                </a:cubicBezTo>
                <a:cubicBezTo>
                  <a:pt x="99317" y="1387011"/>
                  <a:pt x="105302" y="1397917"/>
                  <a:pt x="113016" y="1407559"/>
                </a:cubicBezTo>
                <a:cubicBezTo>
                  <a:pt x="125759" y="1423489"/>
                  <a:pt x="146583" y="1439754"/>
                  <a:pt x="164387" y="1448656"/>
                </a:cubicBezTo>
                <a:cubicBezTo>
                  <a:pt x="174073" y="1453499"/>
                  <a:pt x="184761" y="1456081"/>
                  <a:pt x="195209" y="1458930"/>
                </a:cubicBezTo>
                <a:cubicBezTo>
                  <a:pt x="222455" y="1466361"/>
                  <a:pt x="250004" y="1472629"/>
                  <a:pt x="277402" y="1479478"/>
                </a:cubicBezTo>
                <a:cubicBezTo>
                  <a:pt x="285997" y="1565433"/>
                  <a:pt x="260081" y="1573560"/>
                  <a:pt x="318499" y="1602768"/>
                </a:cubicBezTo>
                <a:cubicBezTo>
                  <a:pt x="328185" y="1607611"/>
                  <a:pt x="339047" y="1609617"/>
                  <a:pt x="349321" y="1613042"/>
                </a:cubicBezTo>
                <a:cubicBezTo>
                  <a:pt x="367835" y="1631556"/>
                  <a:pt x="385934" y="1653685"/>
                  <a:pt x="410966" y="1664413"/>
                </a:cubicBezTo>
                <a:cubicBezTo>
                  <a:pt x="423945" y="1669975"/>
                  <a:pt x="438486" y="1670808"/>
                  <a:pt x="452063" y="1674687"/>
                </a:cubicBezTo>
                <a:cubicBezTo>
                  <a:pt x="497772" y="1687747"/>
                  <a:pt x="470435" y="1684527"/>
                  <a:pt x="523982" y="1695236"/>
                </a:cubicBezTo>
                <a:cubicBezTo>
                  <a:pt x="544409" y="1699321"/>
                  <a:pt x="565079" y="1702085"/>
                  <a:pt x="585627" y="1705510"/>
                </a:cubicBezTo>
                <a:cubicBezTo>
                  <a:pt x="637390" y="1731391"/>
                  <a:pt x="646069" y="1745033"/>
                  <a:pt x="719191" y="1715784"/>
                </a:cubicBezTo>
                <a:cubicBezTo>
                  <a:pt x="729246" y="1711762"/>
                  <a:pt x="726040" y="1695236"/>
                  <a:pt x="729465" y="1684962"/>
                </a:cubicBezTo>
                <a:cubicBezTo>
                  <a:pt x="732890" y="1640440"/>
                  <a:pt x="731510" y="1595285"/>
                  <a:pt x="739739" y="1551397"/>
                </a:cubicBezTo>
                <a:cubicBezTo>
                  <a:pt x="742015" y="1539261"/>
                  <a:pt x="748234" y="1523254"/>
                  <a:pt x="760288" y="1520575"/>
                </a:cubicBezTo>
                <a:cubicBezTo>
                  <a:pt x="783928" y="1515322"/>
                  <a:pt x="808234" y="1527424"/>
                  <a:pt x="832207" y="1530849"/>
                </a:cubicBezTo>
                <a:cubicBezTo>
                  <a:pt x="839056" y="1541123"/>
                  <a:pt x="847233" y="1550627"/>
                  <a:pt x="852755" y="1561672"/>
                </a:cubicBezTo>
                <a:cubicBezTo>
                  <a:pt x="857598" y="1571358"/>
                  <a:pt x="857457" y="1583208"/>
                  <a:pt x="863029" y="1592494"/>
                </a:cubicBezTo>
                <a:cubicBezTo>
                  <a:pt x="868013" y="1600800"/>
                  <a:pt x="877527" y="1605478"/>
                  <a:pt x="883578" y="1613042"/>
                </a:cubicBezTo>
                <a:cubicBezTo>
                  <a:pt x="939010" y="1682332"/>
                  <a:pt x="859044" y="1602871"/>
                  <a:pt x="945223" y="1674687"/>
                </a:cubicBezTo>
                <a:cubicBezTo>
                  <a:pt x="973093" y="1697912"/>
                  <a:pt x="983563" y="1727562"/>
                  <a:pt x="1027416" y="1736332"/>
                </a:cubicBezTo>
                <a:cubicBezTo>
                  <a:pt x="1041375" y="1739124"/>
                  <a:pt x="1103293" y="1750659"/>
                  <a:pt x="1119883" y="1756881"/>
                </a:cubicBezTo>
                <a:cubicBezTo>
                  <a:pt x="1134224" y="1762259"/>
                  <a:pt x="1146902" y="1771396"/>
                  <a:pt x="1160980" y="1777429"/>
                </a:cubicBezTo>
                <a:cubicBezTo>
                  <a:pt x="1220531" y="1802951"/>
                  <a:pt x="1163391" y="1768763"/>
                  <a:pt x="1222625" y="1808251"/>
                </a:cubicBezTo>
                <a:cubicBezTo>
                  <a:pt x="1260297" y="1804826"/>
                  <a:pt x="1301295" y="1813829"/>
                  <a:pt x="1335641" y="1797977"/>
                </a:cubicBezTo>
                <a:cubicBezTo>
                  <a:pt x="1352386" y="1790248"/>
                  <a:pt x="1349713" y="1763874"/>
                  <a:pt x="1356189" y="1746606"/>
                </a:cubicBezTo>
                <a:cubicBezTo>
                  <a:pt x="1369729" y="1710499"/>
                  <a:pt x="1367977" y="1708212"/>
                  <a:pt x="1376737" y="1664413"/>
                </a:cubicBezTo>
                <a:cubicBezTo>
                  <a:pt x="1379857" y="1626975"/>
                  <a:pt x="1398278" y="1527947"/>
                  <a:pt x="1376737" y="1479478"/>
                </a:cubicBezTo>
                <a:cubicBezTo>
                  <a:pt x="1370836" y="1466201"/>
                  <a:pt x="1356189" y="1458930"/>
                  <a:pt x="1345915" y="1448656"/>
                </a:cubicBezTo>
                <a:cubicBezTo>
                  <a:pt x="1356189" y="1445231"/>
                  <a:pt x="1366682" y="1442404"/>
                  <a:pt x="1376737" y="1438382"/>
                </a:cubicBezTo>
                <a:cubicBezTo>
                  <a:pt x="1400953" y="1428695"/>
                  <a:pt x="1424144" y="1416472"/>
                  <a:pt x="1448656" y="1407559"/>
                </a:cubicBezTo>
                <a:cubicBezTo>
                  <a:pt x="1461926" y="1402733"/>
                  <a:pt x="1476054" y="1400710"/>
                  <a:pt x="1489753" y="1397285"/>
                </a:cubicBezTo>
                <a:cubicBezTo>
                  <a:pt x="1500027" y="1390436"/>
                  <a:pt x="1512861" y="1386379"/>
                  <a:pt x="1520575" y="1376737"/>
                </a:cubicBezTo>
                <a:cubicBezTo>
                  <a:pt x="1527341" y="1368280"/>
                  <a:pt x="1528726" y="1356534"/>
                  <a:pt x="1530850" y="1345914"/>
                </a:cubicBezTo>
                <a:cubicBezTo>
                  <a:pt x="1535599" y="1322168"/>
                  <a:pt x="1537924" y="1297999"/>
                  <a:pt x="1541124" y="1273995"/>
                </a:cubicBezTo>
                <a:cubicBezTo>
                  <a:pt x="1554032" y="1177184"/>
                  <a:pt x="1542160" y="1219515"/>
                  <a:pt x="1561672" y="1160980"/>
                </a:cubicBezTo>
                <a:cubicBezTo>
                  <a:pt x="1558247" y="1085636"/>
                  <a:pt x="1560384" y="1009833"/>
                  <a:pt x="1551398" y="934948"/>
                </a:cubicBezTo>
                <a:cubicBezTo>
                  <a:pt x="1549927" y="922688"/>
                  <a:pt x="1538564" y="913768"/>
                  <a:pt x="1530850" y="904126"/>
                </a:cubicBezTo>
                <a:cubicBezTo>
                  <a:pt x="1524799" y="896562"/>
                  <a:pt x="1518965" y="887909"/>
                  <a:pt x="1510301" y="883577"/>
                </a:cubicBezTo>
                <a:cubicBezTo>
                  <a:pt x="1475541" y="866197"/>
                  <a:pt x="1434863" y="860270"/>
                  <a:pt x="1397285" y="852755"/>
                </a:cubicBezTo>
                <a:cubicBezTo>
                  <a:pt x="1404135" y="842481"/>
                  <a:pt x="1409102" y="830664"/>
                  <a:pt x="1417834" y="821932"/>
                </a:cubicBezTo>
                <a:cubicBezTo>
                  <a:pt x="1426565" y="813201"/>
                  <a:pt x="1438608" y="808561"/>
                  <a:pt x="1448656" y="801384"/>
                </a:cubicBezTo>
                <a:cubicBezTo>
                  <a:pt x="1462590" y="791431"/>
                  <a:pt x="1476054" y="780836"/>
                  <a:pt x="1489753" y="770562"/>
                </a:cubicBezTo>
                <a:cubicBezTo>
                  <a:pt x="1548648" y="682217"/>
                  <a:pt x="1478033" y="794000"/>
                  <a:pt x="1520575" y="708917"/>
                </a:cubicBezTo>
                <a:cubicBezTo>
                  <a:pt x="1526097" y="697872"/>
                  <a:pt x="1534274" y="688368"/>
                  <a:pt x="1541124" y="678094"/>
                </a:cubicBezTo>
                <a:cubicBezTo>
                  <a:pt x="1544549" y="664395"/>
                  <a:pt x="1545836" y="649976"/>
                  <a:pt x="1551398" y="636997"/>
                </a:cubicBezTo>
                <a:cubicBezTo>
                  <a:pt x="1556262" y="625648"/>
                  <a:pt x="1566424" y="617219"/>
                  <a:pt x="1571946" y="606175"/>
                </a:cubicBezTo>
                <a:cubicBezTo>
                  <a:pt x="1576789" y="596489"/>
                  <a:pt x="1578795" y="585627"/>
                  <a:pt x="1582220" y="575353"/>
                </a:cubicBezTo>
                <a:cubicBezTo>
                  <a:pt x="1578795" y="527407"/>
                  <a:pt x="1580299" y="478851"/>
                  <a:pt x="1571946" y="431514"/>
                </a:cubicBezTo>
                <a:cubicBezTo>
                  <a:pt x="1565875" y="397112"/>
                  <a:pt x="1505319" y="373604"/>
                  <a:pt x="1489753" y="359595"/>
                </a:cubicBezTo>
                <a:cubicBezTo>
                  <a:pt x="1473453" y="344925"/>
                  <a:pt x="1463225" y="324614"/>
                  <a:pt x="1448656" y="308224"/>
                </a:cubicBezTo>
                <a:cubicBezTo>
                  <a:pt x="1412417" y="267455"/>
                  <a:pt x="1415018" y="272100"/>
                  <a:pt x="1376737" y="246580"/>
                </a:cubicBezTo>
                <a:cubicBezTo>
                  <a:pt x="1342490" y="250005"/>
                  <a:pt x="1303033" y="275332"/>
                  <a:pt x="1273996" y="256854"/>
                </a:cubicBezTo>
                <a:cubicBezTo>
                  <a:pt x="1263598" y="250237"/>
                  <a:pt x="1271974" y="166996"/>
                  <a:pt x="1253447" y="143838"/>
                </a:cubicBezTo>
                <a:cubicBezTo>
                  <a:pt x="1245733" y="134196"/>
                  <a:pt x="1232267" y="131004"/>
                  <a:pt x="1222625" y="123290"/>
                </a:cubicBezTo>
                <a:cubicBezTo>
                  <a:pt x="1215061" y="117239"/>
                  <a:pt x="1209640" y="108792"/>
                  <a:pt x="1202076" y="102741"/>
                </a:cubicBezTo>
                <a:cubicBezTo>
                  <a:pt x="1192434" y="95027"/>
                  <a:pt x="1180740" y="90098"/>
                  <a:pt x="1171254" y="82193"/>
                </a:cubicBezTo>
                <a:cubicBezTo>
                  <a:pt x="1141010" y="56990"/>
                  <a:pt x="1141402" y="40530"/>
                  <a:pt x="1099335" y="30822"/>
                </a:cubicBezTo>
                <a:cubicBezTo>
                  <a:pt x="1069117" y="23849"/>
                  <a:pt x="1037641" y="24394"/>
                  <a:pt x="1006868" y="20548"/>
                </a:cubicBezTo>
                <a:cubicBezTo>
                  <a:pt x="933239" y="11345"/>
                  <a:pt x="951287" y="14359"/>
                  <a:pt x="893852" y="0"/>
                </a:cubicBezTo>
                <a:cubicBezTo>
                  <a:pt x="793185" y="50332"/>
                  <a:pt x="892871" y="-11618"/>
                  <a:pt x="842481" y="51371"/>
                </a:cubicBezTo>
                <a:cubicBezTo>
                  <a:pt x="827996" y="69477"/>
                  <a:pt x="801140" y="75425"/>
                  <a:pt x="780836" y="82193"/>
                </a:cubicBezTo>
                <a:cubicBezTo>
                  <a:pt x="773987" y="106166"/>
                  <a:pt x="770414" y="131329"/>
                  <a:pt x="760288" y="154112"/>
                </a:cubicBezTo>
                <a:cubicBezTo>
                  <a:pt x="756354" y="162964"/>
                  <a:pt x="748929" y="177723"/>
                  <a:pt x="739739" y="174660"/>
                </a:cubicBezTo>
                <a:cubicBezTo>
                  <a:pt x="729465" y="171235"/>
                  <a:pt x="737123" y="151496"/>
                  <a:pt x="729465" y="143838"/>
                </a:cubicBezTo>
                <a:cubicBezTo>
                  <a:pt x="718635" y="133008"/>
                  <a:pt x="703550" y="125314"/>
                  <a:pt x="688369" y="123290"/>
                </a:cubicBezTo>
                <a:cubicBezTo>
                  <a:pt x="651027" y="118311"/>
                  <a:pt x="613025" y="123290"/>
                  <a:pt x="575353" y="1232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493184" y="2852936"/>
            <a:ext cx="374960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2" idx="20"/>
          </p:cNvCxnSpPr>
          <p:nvPr/>
        </p:nvCxnSpPr>
        <p:spPr>
          <a:xfrm flipV="1">
            <a:off x="5512020" y="3513762"/>
            <a:ext cx="323701" cy="51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22" idx="30"/>
          </p:cNvCxnSpPr>
          <p:nvPr/>
        </p:nvCxnSpPr>
        <p:spPr>
          <a:xfrm flipV="1">
            <a:off x="5508104" y="4119937"/>
            <a:ext cx="440633" cy="173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66361" y="3248540"/>
            <a:ext cx="95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 </a:t>
            </a:r>
          </a:p>
          <a:p>
            <a:r>
              <a:rPr lang="en-US" altLang="ko-KR" dirty="0"/>
              <a:t>Space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308304" y="3609020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82960" y="36527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인식결과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2811" y="4984291"/>
            <a:ext cx="8358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신호분석 </a:t>
            </a:r>
            <a:r>
              <a:rPr lang="en-US" altLang="ko-KR" dirty="0"/>
              <a:t>– </a:t>
            </a:r>
            <a:r>
              <a:rPr lang="ko-KR" altLang="en-US"/>
              <a:t>음성을 주파수 성분으로 나눔 </a:t>
            </a:r>
            <a:r>
              <a:rPr lang="en-US" altLang="ko-KR" dirty="0"/>
              <a:t>(time to frequency domain)</a:t>
            </a:r>
          </a:p>
          <a:p>
            <a:r>
              <a:rPr lang="ko-KR" altLang="en-US" dirty="0"/>
              <a:t>음향모델 </a:t>
            </a:r>
            <a:r>
              <a:rPr lang="en-US" altLang="ko-KR" dirty="0"/>
              <a:t>– </a:t>
            </a:r>
            <a:r>
              <a:rPr lang="ko-KR" altLang="en-US"/>
              <a:t>음성을 음소 </a:t>
            </a:r>
            <a:r>
              <a:rPr lang="en-US" altLang="ko-KR" dirty="0"/>
              <a:t>(phoneme) </a:t>
            </a:r>
            <a:r>
              <a:rPr lang="ko-KR" altLang="en-US"/>
              <a:t>단위로 분석</a:t>
            </a:r>
            <a:endParaRPr lang="en-US" altLang="ko-KR" dirty="0"/>
          </a:p>
          <a:p>
            <a:r>
              <a:rPr lang="ko-KR" altLang="en-US" dirty="0"/>
              <a:t>사전 </a:t>
            </a:r>
            <a:r>
              <a:rPr lang="en-US" altLang="ko-KR" dirty="0"/>
              <a:t>– </a:t>
            </a:r>
            <a:r>
              <a:rPr lang="ko-KR" altLang="en-US"/>
              <a:t>어떤 단어의 발음 </a:t>
            </a:r>
            <a:r>
              <a:rPr lang="en-US" altLang="ko-KR" dirty="0"/>
              <a:t>(</a:t>
            </a:r>
            <a:r>
              <a:rPr lang="ko-KR" altLang="en-US"/>
              <a:t>음소의 연결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언어모델 </a:t>
            </a:r>
            <a:r>
              <a:rPr lang="en-US" altLang="ko-KR" dirty="0"/>
              <a:t>– </a:t>
            </a:r>
            <a:r>
              <a:rPr lang="ko-KR" altLang="en-US"/>
              <a:t>다음에 나올 단어를 예측 </a:t>
            </a:r>
            <a:r>
              <a:rPr lang="en-US" altLang="ko-KR" dirty="0"/>
              <a:t>(perplexity</a:t>
            </a:r>
            <a:r>
              <a:rPr lang="ko-KR" altLang="en-US"/>
              <a:t>를 줄임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탐색 </a:t>
            </a:r>
            <a:r>
              <a:rPr lang="en-US" altLang="ko-KR" dirty="0"/>
              <a:t>– </a:t>
            </a:r>
            <a:r>
              <a:rPr lang="ko-KR" altLang="en-US"/>
              <a:t>들어오는 발음을 세가지 모델에 맞추어서 가장 </a:t>
            </a:r>
            <a:r>
              <a:rPr lang="ko-KR" altLang="en-US">
                <a:solidFill>
                  <a:srgbClr val="FF0000"/>
                </a:solidFill>
              </a:rPr>
              <a:t>확률이 높은 </a:t>
            </a:r>
            <a:r>
              <a:rPr lang="ko-KR" altLang="en-US"/>
              <a:t>연결을 찾음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5417312" y="2710596"/>
            <a:ext cx="228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Hidden Markov Model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6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 Training of Long Speech Input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 </a:t>
            </a:r>
            <a:r>
              <a:rPr lang="en-US" altLang="ko-KR" dirty="0"/>
              <a:t>CTC </a:t>
            </a:r>
            <a:r>
              <a:rPr lang="ko-KR" altLang="en-US"/>
              <a:t>훈련용 </a:t>
            </a:r>
            <a:r>
              <a:rPr lang="en-US" altLang="ko-KR" dirty="0"/>
              <a:t>input </a:t>
            </a:r>
            <a:r>
              <a:rPr lang="ko-KR" altLang="en-US"/>
              <a:t>의</a:t>
            </a:r>
            <a:r>
              <a:rPr lang="en-US" altLang="ko-KR" dirty="0"/>
              <a:t> </a:t>
            </a:r>
            <a:r>
              <a:rPr lang="ko-KR" altLang="en-US"/>
              <a:t>길이는 짧다 </a:t>
            </a:r>
            <a:r>
              <a:rPr lang="en-US" altLang="ko-KR" dirty="0"/>
              <a:t>(10</a:t>
            </a:r>
            <a:r>
              <a:rPr lang="ko-KR" altLang="en-US"/>
              <a:t>초 이내</a:t>
            </a:r>
            <a:r>
              <a:rPr lang="en-US" altLang="ko-KR" dirty="0"/>
              <a:t>).  </a:t>
            </a:r>
            <a:r>
              <a:rPr lang="ko-KR" altLang="en-US"/>
              <a:t>실제로 소리가 긴 상황에서 잘 동작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긴 소리로 훈련을 시킴</a:t>
            </a:r>
            <a:r>
              <a:rPr lang="en-US" altLang="ko-KR" dirty="0"/>
              <a:t>. Partial windowing </a:t>
            </a:r>
          </a:p>
          <a:p>
            <a:r>
              <a:rPr lang="ko-KR" altLang="en-US" dirty="0"/>
              <a:t>짧은 소리로 훈련시켜도 긴 소리 잘 인식 </a:t>
            </a:r>
            <a:r>
              <a:rPr lang="en-US" altLang="ko-KR" dirty="0"/>
              <a:t>(Encoder-Decoder </a:t>
            </a:r>
            <a:r>
              <a:rPr lang="ko-KR" altLang="en-US"/>
              <a:t>모델에서는 이 문제 때문에 </a:t>
            </a:r>
            <a:r>
              <a:rPr lang="en-US" altLang="ko-KR" dirty="0"/>
              <a:t>LAS</a:t>
            </a:r>
            <a:r>
              <a:rPr lang="ko-KR" altLang="en-US"/>
              <a:t>가 나옴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Hwang, Kyuyeon, and Wonyong Sung. "Sequence to sequence training of </a:t>
            </a:r>
            <a:r>
              <a:rPr lang="en-US" altLang="ko-KR" dirty="0" err="1"/>
              <a:t>ctc-rnns</a:t>
            </a:r>
            <a:r>
              <a:rPr lang="en-US" altLang="ko-KR" dirty="0"/>
              <a:t> with partial windowing." International Conference on Machine Learning. 2016.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7" y="4354415"/>
            <a:ext cx="7825733" cy="18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71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Training CTC-RNN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>	</a:t>
                </a:r>
                <a:r>
                  <a:rPr lang="ko-KR" altLang="en-US" dirty="0"/>
                  <a:t>를 높이는 방향으로 훈련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ko-KR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/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	</a:t>
                </a:r>
              </a:p>
              <a:p>
                <a:pPr lvl="1"/>
                <a:r>
                  <a:rPr lang="en-US" altLang="ko-KR" dirty="0"/>
                  <a:t>Target</a:t>
                </a:r>
                <a:r>
                  <a:rPr lang="ko-KR" altLang="en-US"/>
                  <a:t> </a:t>
                </a:r>
                <a:r>
                  <a:rPr lang="en-US" altLang="ko-KR" dirty="0"/>
                  <a:t>label</a:t>
                </a:r>
                <a:r>
                  <a:rPr lang="ko-KR" altLang="en-US"/>
                  <a:t>의</a:t>
                </a:r>
                <a:r>
                  <a:rPr lang="en-US" altLang="ko-KR" dirty="0"/>
                  <a:t> NLL</a:t>
                </a:r>
                <a:r>
                  <a:rPr lang="ko-KR" altLang="en-US"/>
                  <a:t>을 줄이는 방향으로 훈련 </a:t>
                </a:r>
                <a:br>
                  <a:rPr lang="en-US" altLang="ko-KR" dirty="0"/>
                </a:br>
                <a:r>
                  <a:rPr lang="en-US" altLang="ko-KR" dirty="0"/>
                  <a:t>(NLL: negative log likelihood)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Inference CTC-RNN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가능한 모든 </a:t>
                </a:r>
                <a:r>
                  <a:rPr lang="en-US" altLang="ko-KR" dirty="0"/>
                  <a:t>label sequence</a:t>
                </a:r>
                <a:r>
                  <a:rPr lang="ko-KR" altLang="en-US" dirty="0"/>
                  <a:t>에 대해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ko-KR" altLang="en-US" dirty="0"/>
                  <a:t>를 계산</a:t>
                </a:r>
                <a:endParaRPr lang="en-US" altLang="ko-KR" dirty="0"/>
              </a:p>
              <a:p>
                <a:pPr lvl="1"/>
                <a:r>
                  <a:rPr lang="en-US" altLang="ko-KR" dirty="0">
                    <a:solidFill>
                      <a:srgbClr val="FF0000"/>
                    </a:solidFill>
                  </a:rPr>
                  <a:t>Computationally Expensive!</a:t>
                </a:r>
              </a:p>
              <a:p>
                <a:pPr lvl="1"/>
                <a:r>
                  <a:rPr lang="en-US" altLang="ko-KR" dirty="0"/>
                  <a:t>Search space</a:t>
                </a:r>
                <a:r>
                  <a:rPr lang="ko-KR" altLang="en-US" dirty="0"/>
                  <a:t>를 줄이기 위한 다양한 </a:t>
                </a:r>
                <a:r>
                  <a:rPr lang="en-US" altLang="ko-KR" dirty="0"/>
                  <a:t>decoding </a:t>
                </a:r>
                <a:r>
                  <a:rPr lang="ko-KR" altLang="en-US" dirty="0"/>
                  <a:t>방법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Greedy Decoding</a:t>
                </a:r>
              </a:p>
              <a:p>
                <a:pPr lvl="2"/>
                <a:r>
                  <a:rPr lang="en-US" altLang="ko-KR" dirty="0"/>
                  <a:t>Beam search Decoding</a:t>
                </a:r>
              </a:p>
              <a:p>
                <a:pPr lvl="2"/>
                <a:r>
                  <a:rPr lang="en-US" altLang="ko-KR" dirty="0"/>
                  <a:t>WSFT (EESEN)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3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88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CTC-RNN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Training</a:t>
            </a:r>
          </a:p>
          <a:p>
            <a:pPr lvl="1"/>
            <a:r>
              <a:rPr lang="en-US" altLang="ko-KR" dirty="0" err="1"/>
              <a:t>Tensorflow</a:t>
            </a:r>
            <a:r>
              <a:rPr lang="ko-KR" altLang="en-US" dirty="0"/>
              <a:t>에는 </a:t>
            </a:r>
            <a:r>
              <a:rPr lang="en-US" altLang="ko-KR" dirty="0" err="1"/>
              <a:t>CTC_Loss</a:t>
            </a:r>
            <a:r>
              <a:rPr lang="ko-KR" altLang="en-US" dirty="0"/>
              <a:t>라는 함수가 존재</a:t>
            </a:r>
            <a:endParaRPr lang="en-US" altLang="ko-KR" dirty="0"/>
          </a:p>
          <a:p>
            <a:pPr lvl="2"/>
            <a:r>
              <a:rPr lang="en-US" altLang="ko-KR" dirty="0"/>
              <a:t>Dynamic programming</a:t>
            </a:r>
            <a:r>
              <a:rPr lang="ko-KR" altLang="en-US" dirty="0"/>
              <a:t>이 미리 되어있다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Loss = </a:t>
            </a:r>
            <a:r>
              <a:rPr lang="en-US" altLang="ko-KR" dirty="0" err="1"/>
              <a:t>Tf.ctc_loss</a:t>
            </a:r>
            <a:r>
              <a:rPr lang="en-US" altLang="ko-KR" dirty="0"/>
              <a:t>(logit, y) </a:t>
            </a:r>
            <a:r>
              <a:rPr lang="ko-KR" altLang="en-US" dirty="0"/>
              <a:t>한 줄로 처리 가능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Logit shape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, </a:t>
            </a:r>
            <a:r>
              <a:rPr lang="en-US" altLang="ko-KR" dirty="0" err="1"/>
              <a:t>n_class</a:t>
            </a:r>
            <a:r>
              <a:rPr lang="en-US" altLang="ko-KR" dirty="0"/>
              <a:t> + 1)</a:t>
            </a:r>
          </a:p>
          <a:p>
            <a:pPr lvl="2"/>
            <a:r>
              <a:rPr lang="en-US" altLang="ko-KR" dirty="0"/>
              <a:t>Y(label) shape : sparse tensor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Sparse tensor</a:t>
            </a:r>
          </a:p>
          <a:p>
            <a:pPr lvl="2"/>
            <a:r>
              <a:rPr lang="en-US" altLang="ko-KR" dirty="0"/>
              <a:t>(Sparse indices, sparse values, sparse shape)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93BC07-0021-4D6A-ABD1-FEE626BFF1EF}"/>
              </a:ext>
            </a:extLst>
          </p:cNvPr>
          <p:cNvGraphicFramePr>
            <a:graphicFrameLocks noGrp="1"/>
          </p:cNvGraphicFramePr>
          <p:nvPr/>
        </p:nvGraphicFramePr>
        <p:xfrm>
          <a:off x="2238103" y="4793342"/>
          <a:ext cx="141078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263">
                  <a:extLst>
                    <a:ext uri="{9D8B030D-6E8A-4147-A177-3AD203B41FA5}">
                      <a16:colId xmlns:a16="http://schemas.microsoft.com/office/drawing/2014/main" val="964346465"/>
                    </a:ext>
                  </a:extLst>
                </a:gridCol>
                <a:gridCol w="470263">
                  <a:extLst>
                    <a:ext uri="{9D8B030D-6E8A-4147-A177-3AD203B41FA5}">
                      <a16:colId xmlns:a16="http://schemas.microsoft.com/office/drawing/2014/main" val="69357167"/>
                    </a:ext>
                  </a:extLst>
                </a:gridCol>
                <a:gridCol w="470263">
                  <a:extLst>
                    <a:ext uri="{9D8B030D-6E8A-4147-A177-3AD203B41FA5}">
                      <a16:colId xmlns:a16="http://schemas.microsoft.com/office/drawing/2014/main" val="68098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37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66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91828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01DD65-DAAF-4AE3-920D-5739F45BA228}"/>
              </a:ext>
            </a:extLst>
          </p:cNvPr>
          <p:cNvSpPr txBox="1"/>
          <p:nvPr/>
        </p:nvSpPr>
        <p:spPr>
          <a:xfrm>
            <a:off x="4423954" y="4887937"/>
            <a:ext cx="274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Sparse</a:t>
            </a:r>
            <a:r>
              <a:rPr lang="ko-KR" altLang="en-US" dirty="0"/>
              <a:t> </a:t>
            </a:r>
            <a:r>
              <a:rPr lang="en-US" altLang="ko-KR" dirty="0"/>
              <a:t>indices : [[0,1],[1,2]]</a:t>
            </a:r>
          </a:p>
          <a:p>
            <a:r>
              <a:rPr lang="en-US" altLang="ko-KR" dirty="0"/>
              <a:t>Sparse values : [2, -1]</a:t>
            </a:r>
          </a:p>
          <a:p>
            <a:r>
              <a:rPr lang="en-US" altLang="ko-KR" dirty="0"/>
              <a:t>Sparse shape : [3,3]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095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CTC-RNN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Training</a:t>
            </a:r>
          </a:p>
          <a:p>
            <a:pPr lvl="1"/>
            <a:r>
              <a:rPr lang="ko-KR" altLang="en-US" dirty="0"/>
              <a:t>원래 </a:t>
            </a:r>
            <a:r>
              <a:rPr lang="en-US" altLang="ko-KR" dirty="0"/>
              <a:t>label shape : character sequence -&gt; (</a:t>
            </a:r>
            <a:r>
              <a:rPr lang="en-US" altLang="ko-KR" dirty="0" err="1"/>
              <a:t>n_batch</a:t>
            </a:r>
            <a:r>
              <a:rPr lang="en-US" altLang="ko-KR" dirty="0"/>
              <a:t>, sentence length)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label shape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보통 </a:t>
            </a:r>
            <a:r>
              <a:rPr lang="en-US" altLang="ko-KR" dirty="0" err="1"/>
              <a:t>n_seq</a:t>
            </a:r>
            <a:r>
              <a:rPr lang="en-US" altLang="ko-KR" dirty="0"/>
              <a:t> &gt; sentence length (recall T&gt;&gt;N)</a:t>
            </a:r>
          </a:p>
          <a:p>
            <a:pPr lvl="1"/>
            <a:r>
              <a:rPr lang="en-US" altLang="ko-KR" dirty="0"/>
              <a:t>Sparse shape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) </a:t>
            </a:r>
            <a:r>
              <a:rPr lang="ko-KR" altLang="en-US" dirty="0"/>
              <a:t>인 </a:t>
            </a:r>
            <a:r>
              <a:rPr lang="en-US" altLang="ko-KR" dirty="0"/>
              <a:t>sparse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으로 원래 </a:t>
            </a:r>
            <a:r>
              <a:rPr lang="en-US" altLang="ko-KR" dirty="0"/>
              <a:t>label</a:t>
            </a:r>
            <a:r>
              <a:rPr lang="ko-KR" altLang="en-US" dirty="0"/>
              <a:t>을 바꿔줘야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Training </a:t>
            </a:r>
            <a:r>
              <a:rPr lang="ko-KR" altLang="en-US" dirty="0"/>
              <a:t>시 </a:t>
            </a:r>
            <a:r>
              <a:rPr lang="en-US" altLang="ko-KR" dirty="0" err="1"/>
              <a:t>tf.sparse_place_holder</a:t>
            </a:r>
            <a:r>
              <a:rPr lang="en-US" altLang="ko-KR" dirty="0"/>
              <a:t>() 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Learning rate</a:t>
            </a:r>
            <a:r>
              <a:rPr lang="ko-KR" altLang="en-US" dirty="0"/>
              <a:t>에 따라 초반에 </a:t>
            </a:r>
            <a:r>
              <a:rPr lang="en-US" altLang="ko-KR" dirty="0"/>
              <a:t>Nan</a:t>
            </a:r>
            <a:r>
              <a:rPr lang="ko-KR" altLang="en-US" dirty="0"/>
              <a:t>이 뜰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훈련이 잘 안된 초기에는 확률 값이 매우 낮음</a:t>
            </a:r>
            <a:endParaRPr lang="en-US" altLang="ko-KR" dirty="0"/>
          </a:p>
          <a:p>
            <a:pPr lvl="2"/>
            <a:r>
              <a:rPr lang="en-US" altLang="ko-KR" dirty="0"/>
              <a:t>NLL -&gt; </a:t>
            </a:r>
            <a:r>
              <a:rPr lang="en-US" altLang="ko-KR" dirty="0" err="1"/>
              <a:t>Inf</a:t>
            </a:r>
            <a:r>
              <a:rPr lang="en-US" altLang="ko-KR" dirty="0"/>
              <a:t> </a:t>
            </a:r>
            <a:r>
              <a:rPr lang="ko-KR" altLang="en-US" dirty="0"/>
              <a:t>가 나와 문제가 생길 수 있음</a:t>
            </a:r>
            <a:endParaRPr lang="en-US" altLang="ko-KR" dirty="0"/>
          </a:p>
          <a:p>
            <a:pPr lvl="2"/>
            <a:r>
              <a:rPr lang="ko-KR" altLang="en-US" dirty="0"/>
              <a:t>자주 발생한다면 </a:t>
            </a:r>
            <a:r>
              <a:rPr lang="en-US" altLang="ko-KR" dirty="0"/>
              <a:t>hyper parameter tuning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2"/>
            <a:r>
              <a:rPr lang="ko-KR" altLang="en-US" dirty="0"/>
              <a:t>가끔 발생한다면 </a:t>
            </a:r>
            <a:r>
              <a:rPr lang="en-US" altLang="ko-KR" dirty="0"/>
              <a:t>roll back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077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CTC-RNN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Training</a:t>
            </a:r>
          </a:p>
          <a:p>
            <a:pPr lvl="1"/>
            <a:r>
              <a:rPr lang="en-US" altLang="ko-KR" dirty="0"/>
              <a:t>Curriculum learning</a:t>
            </a:r>
          </a:p>
          <a:p>
            <a:pPr lvl="2"/>
            <a:r>
              <a:rPr lang="en-US" altLang="ko-KR" dirty="0"/>
              <a:t>Sequence</a:t>
            </a:r>
            <a:r>
              <a:rPr lang="ko-KR" altLang="en-US" dirty="0"/>
              <a:t>가 짧은 </a:t>
            </a:r>
            <a:r>
              <a:rPr lang="en-US" altLang="ko-KR" dirty="0"/>
              <a:t>speech</a:t>
            </a:r>
            <a:r>
              <a:rPr lang="ko-KR" altLang="en-US" dirty="0"/>
              <a:t>가 상대적으로 쉽다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짧은 </a:t>
            </a:r>
            <a:r>
              <a:rPr lang="en-US" altLang="ko-KR" dirty="0"/>
              <a:t>data</a:t>
            </a:r>
            <a:r>
              <a:rPr lang="ko-KR" altLang="en-US" dirty="0"/>
              <a:t>로 먼저 훈련을 시킨 뒤 점차 긴 </a:t>
            </a:r>
            <a:r>
              <a:rPr lang="en-US" altLang="ko-KR" dirty="0"/>
              <a:t>data</a:t>
            </a:r>
            <a:r>
              <a:rPr lang="ko-KR" altLang="en-US" dirty="0"/>
              <a:t>를 학습한다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Early-stopping &amp; learning rate decay</a:t>
            </a:r>
          </a:p>
          <a:p>
            <a:pPr lvl="2"/>
            <a:r>
              <a:rPr lang="en-US" altLang="ko-KR" dirty="0"/>
              <a:t>Training data</a:t>
            </a:r>
            <a:r>
              <a:rPr lang="ko-KR" altLang="en-US" dirty="0"/>
              <a:t> </a:t>
            </a:r>
            <a:r>
              <a:rPr lang="en-US" altLang="ko-KR" dirty="0"/>
              <a:t>overfitting</a:t>
            </a:r>
            <a:r>
              <a:rPr lang="ko-KR" altLang="en-US" dirty="0"/>
              <a:t>을 방지</a:t>
            </a:r>
            <a:endParaRPr lang="en-US" altLang="ko-KR" dirty="0"/>
          </a:p>
          <a:p>
            <a:pPr lvl="2"/>
            <a:r>
              <a:rPr lang="en-US" altLang="ko-KR" dirty="0"/>
              <a:t>Validation </a:t>
            </a:r>
            <a:r>
              <a:rPr lang="ko-KR" altLang="en-US" dirty="0"/>
              <a:t>결과를 보고 </a:t>
            </a:r>
            <a:r>
              <a:rPr lang="en-US" altLang="ko-KR" dirty="0"/>
              <a:t>overfitting</a:t>
            </a:r>
            <a:r>
              <a:rPr lang="ko-KR" altLang="en-US" dirty="0"/>
              <a:t>이 예상되면 </a:t>
            </a:r>
            <a:r>
              <a:rPr lang="en-US" altLang="ko-KR" dirty="0"/>
              <a:t>learning rate</a:t>
            </a:r>
            <a:r>
              <a:rPr lang="ko-KR" altLang="en-US" dirty="0"/>
              <a:t>를 낮춰 더 작은 범위를 탐색한다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들을 매번 저장하며 진행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78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/>
              <a:t> </a:t>
            </a:r>
            <a:r>
              <a:rPr lang="en-US" altLang="ko-KR" dirty="0"/>
              <a:t>Decoding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53777" y="6396079"/>
            <a:ext cx="8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Graves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231332"/>
            <a:ext cx="7000875" cy="306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3" y="5336267"/>
            <a:ext cx="8730600" cy="472289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5400000">
            <a:off x="4350617" y="4596571"/>
            <a:ext cx="442763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7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/>
              <a:t> </a:t>
            </a:r>
            <a:r>
              <a:rPr lang="en-US" altLang="ko-KR" dirty="0"/>
              <a:t>Decoding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Decoding CTC output</a:t>
                </a:r>
              </a:p>
              <a:p>
                <a:pPr lvl="1"/>
                <a:r>
                  <a:rPr lang="en-US" altLang="ko-KR" dirty="0"/>
                  <a:t>CTC-RNN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 dimension : # label + 1(blank)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가장 높은 확률의 </a:t>
                </a:r>
                <a:r>
                  <a:rPr lang="en-US" altLang="ko-KR" dirty="0"/>
                  <a:t>label sequence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 을 찾는 것이 목적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Greedy decoding (best path decoding)</a:t>
                </a:r>
              </a:p>
              <a:p>
                <a:pPr lvl="1"/>
                <a:r>
                  <a:rPr lang="ko-KR" altLang="en-US" dirty="0"/>
                  <a:t>가장 쉬운 방법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매 </a:t>
                </a:r>
                <a:r>
                  <a:rPr lang="en-US" altLang="ko-KR" dirty="0"/>
                  <a:t>step </a:t>
                </a:r>
                <a:r>
                  <a:rPr lang="ko-KR" altLang="en-US" dirty="0"/>
                  <a:t>가장 높은 확률의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만 선택해 </a:t>
                </a:r>
                <a:r>
                  <a:rPr lang="en-US" altLang="ko-KR" dirty="0"/>
                  <a:t>output path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 결정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mapping</a:t>
                </a:r>
                <a:r>
                  <a:rPr lang="ko-KR" altLang="en-US" dirty="0"/>
                  <a:t>을 통해 </a:t>
                </a:r>
                <a:r>
                  <a:rPr lang="en-US" altLang="ko-KR" dirty="0"/>
                  <a:t>label predict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___A___BB__C__ -&gt;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ABC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83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Decoding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118"/>
            <a:ext cx="9144000" cy="392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19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9" y="0"/>
            <a:ext cx="797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Beam search decoding</a:t>
            </a:r>
          </a:p>
          <a:p>
            <a:pPr lvl="1"/>
            <a:r>
              <a:rPr lang="ko-KR" altLang="en-US" dirty="0"/>
              <a:t>매 </a:t>
            </a:r>
            <a:r>
              <a:rPr lang="en-US" altLang="ko-KR" dirty="0"/>
              <a:t>step</a:t>
            </a:r>
            <a:r>
              <a:rPr lang="ko-KR" altLang="en-US" dirty="0"/>
              <a:t>마다 </a:t>
            </a:r>
            <a:r>
              <a:rPr lang="en-US" altLang="ko-KR" dirty="0"/>
              <a:t>K-best context</a:t>
            </a:r>
            <a:r>
              <a:rPr lang="ko-KR" altLang="en-US" dirty="0"/>
              <a:t>를 보존</a:t>
            </a:r>
            <a:endParaRPr lang="en-US" altLang="ko-KR" dirty="0"/>
          </a:p>
          <a:p>
            <a:pPr lvl="2"/>
            <a:r>
              <a:rPr lang="en-US" altLang="ko-KR" dirty="0"/>
              <a:t>K : beam-width</a:t>
            </a:r>
          </a:p>
          <a:p>
            <a:pPr lvl="2"/>
            <a:r>
              <a:rPr lang="en-US" altLang="ko-KR" dirty="0"/>
              <a:t>Context : Prefix</a:t>
            </a:r>
          </a:p>
          <a:p>
            <a:pPr lvl="1"/>
            <a:r>
              <a:rPr lang="en-US" altLang="ko-KR" dirty="0"/>
              <a:t>Label</a:t>
            </a:r>
            <a:r>
              <a:rPr lang="ko-KR" altLang="en-US" dirty="0"/>
              <a:t>이 </a:t>
            </a:r>
            <a:r>
              <a:rPr lang="en-US" altLang="ko-KR" dirty="0"/>
              <a:t>N</a:t>
            </a:r>
            <a:r>
              <a:rPr lang="ko-KR" altLang="en-US" dirty="0"/>
              <a:t>개라면</a:t>
            </a:r>
            <a:endParaRPr lang="en-US" altLang="ko-KR" dirty="0"/>
          </a:p>
          <a:p>
            <a:pPr lvl="1"/>
            <a:r>
              <a:rPr lang="ko-KR" altLang="en-US" dirty="0"/>
              <a:t>매 </a:t>
            </a:r>
            <a:r>
              <a:rPr lang="en-US" altLang="ko-KR" dirty="0"/>
              <a:t>step K x N</a:t>
            </a:r>
            <a:r>
              <a:rPr lang="ko-KR" altLang="en-US"/>
              <a:t>개 </a:t>
            </a:r>
            <a:r>
              <a:rPr lang="en-US" altLang="ko-KR" dirty="0"/>
              <a:t>path</a:t>
            </a:r>
            <a:r>
              <a:rPr lang="ko-KR" altLang="en-US" dirty="0"/>
              <a:t>의 확률을 계산</a:t>
            </a:r>
            <a:endParaRPr lang="en-US" altLang="ko-KR" dirty="0"/>
          </a:p>
          <a:p>
            <a:pPr lvl="1"/>
            <a:r>
              <a:rPr lang="ko-KR" altLang="en-US" dirty="0"/>
              <a:t>확률의 크기 기반으로 </a:t>
            </a:r>
            <a:r>
              <a:rPr lang="en-US" altLang="ko-KR" dirty="0"/>
              <a:t>K</a:t>
            </a:r>
            <a:r>
              <a:rPr lang="ko-KR" altLang="en-US" dirty="0"/>
              <a:t>개만 보존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8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End-to-end Speech Recognition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4867375" cy="5040000"/>
          </a:xfrm>
        </p:spPr>
        <p:txBody>
          <a:bodyPr/>
          <a:lstStyle/>
          <a:p>
            <a:r>
              <a:rPr lang="ko-KR" altLang="en-US" dirty="0"/>
              <a:t>음성을 인공신경망 모델에 넣으면 </a:t>
            </a:r>
            <a:r>
              <a:rPr lang="en-US" altLang="ko-KR" dirty="0"/>
              <a:t>(</a:t>
            </a:r>
            <a:r>
              <a:rPr lang="ko-KR" altLang="en-US"/>
              <a:t>중간과정 없이</a:t>
            </a:r>
            <a:r>
              <a:rPr lang="en-US" altLang="ko-KR" dirty="0"/>
              <a:t>) </a:t>
            </a:r>
            <a:r>
              <a:rPr lang="ko-KR" altLang="en-US"/>
              <a:t>텍스트 </a:t>
            </a:r>
            <a:r>
              <a:rPr lang="en-US" altLang="ko-KR" dirty="0"/>
              <a:t>(</a:t>
            </a:r>
            <a:r>
              <a:rPr lang="ko-KR" altLang="en-US"/>
              <a:t>단어나 </a:t>
            </a:r>
            <a:r>
              <a:rPr lang="en-US" altLang="ko-KR" dirty="0"/>
              <a:t>character)</a:t>
            </a:r>
            <a:r>
              <a:rPr lang="ko-KR" altLang="en-US"/>
              <a:t>가 나옴</a:t>
            </a:r>
            <a:endParaRPr lang="en-US" altLang="ko-KR" dirty="0"/>
          </a:p>
          <a:p>
            <a:r>
              <a:rPr lang="ko-KR" altLang="en-US" dirty="0"/>
              <a:t>개념은 </a:t>
            </a:r>
            <a:r>
              <a:rPr lang="en-US" altLang="ko-KR" dirty="0"/>
              <a:t>Image recognition </a:t>
            </a:r>
            <a:r>
              <a:rPr lang="ko-KR" altLang="en-US"/>
              <a:t>과</a:t>
            </a:r>
            <a:r>
              <a:rPr lang="en-US" altLang="ko-KR" dirty="0"/>
              <a:t> </a:t>
            </a:r>
            <a:r>
              <a:rPr lang="ko-KR" altLang="en-US"/>
              <a:t>비슷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/>
              <a:t>speech </a:t>
            </a:r>
            <a:r>
              <a:rPr lang="ko-KR" altLang="en-US"/>
              <a:t>는 어려운가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음성은 내부에 </a:t>
            </a:r>
            <a:r>
              <a:rPr lang="en-US" altLang="ko-KR" dirty="0"/>
              <a:t>sub-structure </a:t>
            </a:r>
            <a:r>
              <a:rPr lang="ko-KR" altLang="en-US"/>
              <a:t>가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(phoneme </a:t>
            </a:r>
            <a:r>
              <a:rPr lang="ko-KR" altLang="en-US"/>
              <a:t>의 복잡한 연결이 글자</a:t>
            </a:r>
            <a:r>
              <a:rPr lang="en-US" altLang="ko-KR" dirty="0"/>
              <a:t>, </a:t>
            </a:r>
            <a:r>
              <a:rPr lang="ko-KR" altLang="en-US"/>
              <a:t>글자의 연결이 단어</a:t>
            </a:r>
            <a:r>
              <a:rPr lang="en-US" altLang="ko-KR" dirty="0"/>
              <a:t>, </a:t>
            </a:r>
            <a:r>
              <a:rPr lang="ko-KR" altLang="en-US"/>
              <a:t>단어의 연결이 문장 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Segmentation problem </a:t>
            </a:r>
            <a:r>
              <a:rPr lang="ko-KR" altLang="en-US"/>
              <a:t>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내부 </a:t>
            </a:r>
            <a:r>
              <a:rPr lang="en-US" altLang="ko-KR" dirty="0"/>
              <a:t>structure </a:t>
            </a:r>
            <a:r>
              <a:rPr lang="ko-KR" altLang="en-US"/>
              <a:t>가 있는 문제 들</a:t>
            </a:r>
            <a:r>
              <a:rPr lang="en-US" altLang="ko-KR" dirty="0"/>
              <a:t>: </a:t>
            </a:r>
            <a:r>
              <a:rPr lang="ko-KR" altLang="en-US"/>
              <a:t>번역</a:t>
            </a:r>
            <a:r>
              <a:rPr lang="en-US" altLang="ko-KR" dirty="0"/>
              <a:t>, handwriting text recognition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679932" y="4417058"/>
            <a:ext cx="1674795" cy="101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98328" y="4770582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Neural Network</a:t>
            </a:r>
            <a:endParaRPr lang="ko-KR" altLang="en-US" sz="2000"/>
          </a:p>
        </p:txBody>
      </p:sp>
      <p:cxnSp>
        <p:nvCxnSpPr>
          <p:cNvPr id="9" name="직선 화살표 연결선 8"/>
          <p:cNvCxnSpPr>
            <a:endCxn id="6" idx="2"/>
          </p:cNvCxnSpPr>
          <p:nvPr/>
        </p:nvCxnSpPr>
        <p:spPr>
          <a:xfrm flipV="1">
            <a:off x="7517330" y="5431734"/>
            <a:ext cx="0" cy="484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17328" y="4004793"/>
            <a:ext cx="1" cy="42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5961" y="591637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Speech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34654" y="3658912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79930" y="1643768"/>
            <a:ext cx="1674795" cy="101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98326" y="1997292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Neural Network</a:t>
            </a:r>
            <a:endParaRPr lang="ko-KR" altLang="en-US" sz="2000"/>
          </a:p>
        </p:txBody>
      </p:sp>
      <p:cxnSp>
        <p:nvCxnSpPr>
          <p:cNvPr id="17" name="직선 화살표 연결선 16"/>
          <p:cNvCxnSpPr>
            <a:endCxn id="15" idx="2"/>
          </p:cNvCxnSpPr>
          <p:nvPr/>
        </p:nvCxnSpPr>
        <p:spPr>
          <a:xfrm flipV="1">
            <a:off x="7517328" y="2658444"/>
            <a:ext cx="0" cy="484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7517326" y="1231503"/>
            <a:ext cx="1" cy="42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7414" y="314308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46258" y="87492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2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15128"/>
            <a:ext cx="7886700" cy="540000"/>
          </a:xfrm>
        </p:spPr>
        <p:txBody>
          <a:bodyPr/>
          <a:lstStyle/>
          <a:p>
            <a:r>
              <a:rPr lang="en-US" altLang="ko-KR" dirty="0"/>
              <a:t>Beam Search Decoding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128"/>
            <a:ext cx="9144000" cy="59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1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3B736-E35C-48CA-90BA-49189EFE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0"/>
            <a:ext cx="6566996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22B9A5-C10A-4584-908E-99A52818458B}"/>
              </a:ext>
            </a:extLst>
          </p:cNvPr>
          <p:cNvGrpSpPr/>
          <p:nvPr/>
        </p:nvGrpSpPr>
        <p:grpSpPr>
          <a:xfrm>
            <a:off x="6586302" y="1496959"/>
            <a:ext cx="2162840" cy="2123681"/>
            <a:chOff x="6412130" y="1627587"/>
            <a:chExt cx="2162840" cy="21236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91342B-1BDA-4A6F-B0CA-73F053158953}"/>
                </a:ext>
              </a:extLst>
            </p:cNvPr>
            <p:cNvSpPr txBox="1"/>
            <p:nvPr/>
          </p:nvSpPr>
          <p:spPr>
            <a:xfrm>
              <a:off x="6412130" y="2273940"/>
              <a:ext cx="3177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</a:p>
            <a:p>
              <a:r>
                <a:rPr lang="en-US" altLang="ko-KR" dirty="0"/>
                <a:t>B</a:t>
              </a:r>
            </a:p>
            <a:p>
              <a:r>
                <a:rPr lang="en-US" altLang="ko-KR" dirty="0"/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2D8708-6260-477C-8F8D-1AD12094F9C7}"/>
                </a:ext>
              </a:extLst>
            </p:cNvPr>
            <p:cNvSpPr txBox="1"/>
            <p:nvPr/>
          </p:nvSpPr>
          <p:spPr>
            <a:xfrm>
              <a:off x="7157776" y="1719943"/>
              <a:ext cx="45076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A</a:t>
              </a:r>
            </a:p>
            <a:p>
              <a:r>
                <a:rPr lang="en-US" altLang="ko-KR" dirty="0"/>
                <a:t>B</a:t>
              </a: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C</a:t>
              </a:r>
            </a:p>
            <a:p>
              <a:r>
                <a:rPr lang="en-US" altLang="ko-KR" dirty="0"/>
                <a:t>AA</a:t>
              </a:r>
            </a:p>
            <a:p>
              <a:r>
                <a:rPr lang="en-US" altLang="ko-KR" dirty="0"/>
                <a:t>AB</a:t>
              </a: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AC</a:t>
              </a:r>
            </a:p>
            <a:p>
              <a:r>
                <a:rPr lang="en-US" altLang="ko-KR" dirty="0"/>
                <a:t>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1B720-8AF5-466E-82C2-D87C1BE65074}"/>
                </a:ext>
              </a:extLst>
            </p:cNvPr>
            <p:cNvSpPr txBox="1"/>
            <p:nvPr/>
          </p:nvSpPr>
          <p:spPr>
            <a:xfrm>
              <a:off x="8124206" y="1627587"/>
              <a:ext cx="45076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</a:p>
            <a:p>
              <a:r>
                <a:rPr lang="en-US" altLang="ko-KR" dirty="0"/>
                <a:t>AA</a:t>
              </a:r>
            </a:p>
            <a:p>
              <a:r>
                <a:rPr lang="en-US" altLang="ko-KR" dirty="0"/>
                <a:t>AB</a:t>
              </a:r>
            </a:p>
            <a:p>
              <a:r>
                <a:rPr lang="en-US" altLang="ko-KR" dirty="0"/>
                <a:t>AC</a:t>
              </a:r>
            </a:p>
            <a:p>
              <a:r>
                <a:rPr lang="en-US" altLang="ko-KR" dirty="0"/>
                <a:t>C</a:t>
              </a:r>
            </a:p>
            <a:p>
              <a:r>
                <a:rPr lang="en-US" altLang="ko-KR" dirty="0"/>
                <a:t>CA</a:t>
              </a:r>
            </a:p>
            <a:p>
              <a:r>
                <a:rPr lang="en-US" altLang="ko-KR" dirty="0"/>
                <a:t>…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27DFF9F-39BB-458C-A1A8-A3430F703C0A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6741085" y="2735605"/>
              <a:ext cx="416691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36CC9A2-3733-487D-908A-DC91DE12FC2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79" y="2735604"/>
              <a:ext cx="416691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D8F3EF-148C-457D-BE7F-8BFD6A5B4BBE}"/>
              </a:ext>
            </a:extLst>
          </p:cNvPr>
          <p:cNvSpPr txBox="1"/>
          <p:nvPr/>
        </p:nvSpPr>
        <p:spPr>
          <a:xfrm>
            <a:off x="5122468" y="3394165"/>
            <a:ext cx="1267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//</a:t>
            </a:r>
            <a:r>
              <a:rPr lang="en-US" altLang="ko-KR" sz="1600" dirty="0" err="1">
                <a:solidFill>
                  <a:schemeClr val="accent1"/>
                </a:solidFill>
              </a:rPr>
              <a:t>ab+b</a:t>
            </a:r>
            <a:r>
              <a:rPr lang="en-US" altLang="ko-KR" sz="1600" dirty="0">
                <a:solidFill>
                  <a:schemeClr val="accent1"/>
                </a:solidFill>
              </a:rPr>
              <a:t> case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//</a:t>
            </a:r>
            <a:r>
              <a:rPr lang="en-US" altLang="ko-KR" sz="1600" dirty="0" err="1">
                <a:solidFill>
                  <a:schemeClr val="accent1"/>
                </a:solidFill>
              </a:rPr>
              <a:t>ab_+b</a:t>
            </a:r>
            <a:r>
              <a:rPr lang="en-US" altLang="ko-KR" sz="1600" dirty="0">
                <a:solidFill>
                  <a:schemeClr val="accent1"/>
                </a:solidFill>
              </a:rPr>
              <a:t> case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D803C-F7CD-4845-A16A-0E04053D8FBF}"/>
              </a:ext>
            </a:extLst>
          </p:cNvPr>
          <p:cNvSpPr txBox="1"/>
          <p:nvPr/>
        </p:nvSpPr>
        <p:spPr>
          <a:xfrm>
            <a:off x="7610477" y="3950841"/>
            <a:ext cx="1200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//ab+’ ‘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FF19F-FD65-4971-9FEE-35DFE4109D4B}"/>
              </a:ext>
            </a:extLst>
          </p:cNvPr>
          <p:cNvSpPr txBox="1"/>
          <p:nvPr/>
        </p:nvSpPr>
        <p:spPr>
          <a:xfrm>
            <a:off x="6410148" y="4297748"/>
            <a:ext cx="114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//</a:t>
            </a:r>
            <a:r>
              <a:rPr lang="en-US" altLang="ko-KR" sz="1600" dirty="0" err="1">
                <a:solidFill>
                  <a:schemeClr val="accent1"/>
                </a:solidFill>
              </a:rPr>
              <a:t>ab+c</a:t>
            </a:r>
            <a:r>
              <a:rPr lang="en-US" altLang="ko-KR" sz="1600" dirty="0">
                <a:solidFill>
                  <a:schemeClr val="accent1"/>
                </a:solidFill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806319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/>
              <a:t> </a:t>
            </a:r>
            <a:r>
              <a:rPr lang="en-US" altLang="ko-KR" dirty="0"/>
              <a:t>Error </a:t>
            </a:r>
            <a:r>
              <a:rPr lang="ko-KR" altLang="en-US"/>
              <a:t>특성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Output label</a:t>
                </a:r>
                <a:r>
                  <a:rPr lang="ko-KR" altLang="en-US" dirty="0"/>
                  <a:t>의 단위 </a:t>
                </a:r>
                <a:r>
                  <a:rPr lang="en-US" altLang="ko-KR" dirty="0"/>
                  <a:t>: character (or phone)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Character error rate</a:t>
                </a:r>
                <a:r>
                  <a:rPr lang="ko-KR" altLang="en-US" dirty="0"/>
                  <a:t>은 낮은 편 </a:t>
                </a:r>
                <a:r>
                  <a:rPr lang="en-US" altLang="ko-KR" dirty="0"/>
                  <a:t>( 6~7%)</a:t>
                </a:r>
              </a:p>
              <a:p>
                <a:r>
                  <a:rPr lang="en-US" altLang="ko-KR" dirty="0"/>
                  <a:t>Word error rate</a:t>
                </a:r>
                <a:r>
                  <a:rPr lang="ko-KR" altLang="en-US" dirty="0"/>
                  <a:t>은 매우 높음 </a:t>
                </a:r>
                <a:r>
                  <a:rPr lang="en-US" altLang="ko-KR" dirty="0"/>
                  <a:t>(26~30%)</a:t>
                </a:r>
              </a:p>
              <a:p>
                <a:pPr lvl="1"/>
                <a:r>
                  <a:rPr lang="en-US" altLang="ko-KR" dirty="0"/>
                  <a:t>Beam search</a:t>
                </a:r>
                <a:r>
                  <a:rPr lang="ko-KR" altLang="en-US" dirty="0"/>
                  <a:t>를 해도 효과가 낮다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Word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prior probability</a:t>
                </a:r>
                <a:r>
                  <a:rPr lang="ko-KR" altLang="en-US" dirty="0"/>
                  <a:t>가 필요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Language model rescoring</a:t>
                </a:r>
              </a:p>
              <a:p>
                <a:pPr lvl="1"/>
                <a:r>
                  <a:rPr lang="en-US" altLang="ko-KR" dirty="0"/>
                  <a:t>Decoding </a:t>
                </a:r>
                <a:r>
                  <a:rPr lang="ko-KR" altLang="en-US" dirty="0"/>
                  <a:t>과정에서 </a:t>
                </a:r>
                <a:r>
                  <a:rPr lang="en-US" altLang="ko-KR" dirty="0"/>
                  <a:t>LM</a:t>
                </a:r>
                <a:r>
                  <a:rPr lang="ko-KR" altLang="en-US" dirty="0"/>
                  <a:t>을 이용해 점수 보정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𝑤𝑜𝑟𝑑𝑠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Beam search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WLM, CLM </a:t>
                </a:r>
                <a:r>
                  <a:rPr lang="ko-KR" altLang="en-US" dirty="0"/>
                  <a:t>등 다양한 </a:t>
                </a:r>
                <a:r>
                  <a:rPr lang="en-US" altLang="ko-KR" dirty="0"/>
                  <a:t>LM </a:t>
                </a:r>
                <a:r>
                  <a:rPr lang="ko-KR" altLang="en-US" dirty="0"/>
                  <a:t>적용 가능</a:t>
                </a:r>
                <a:endParaRPr lang="en-US" altLang="ko-KR" dirty="0"/>
              </a:p>
              <a:p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9531F5-AFBF-4611-B710-C6D14D4F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3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93654"/>
          </a:xfrm>
        </p:spPr>
        <p:txBody>
          <a:bodyPr/>
          <a:lstStyle/>
          <a:p>
            <a:r>
              <a:rPr lang="en-US" altLang="ko-KR" dirty="0"/>
              <a:t>CTC decoding with character language model(CLM)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1"/>
            <a:ext cx="7886700" cy="530038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Maas, Andrew L., et al. "Lexicon-Free Conversational Speech Recognition with Neural Networks." </a:t>
            </a:r>
            <a:r>
              <a:rPr lang="en-US" altLang="ko-KR" i="1" dirty="0"/>
              <a:t>HLT-NAACL</a:t>
            </a:r>
            <a:r>
              <a:rPr lang="en-US" altLang="ko-KR" dirty="0"/>
              <a:t>. 2015.</a:t>
            </a:r>
          </a:p>
          <a:p>
            <a:r>
              <a:rPr lang="en-US" altLang="ko-KR" dirty="0"/>
              <a:t>Hwang, Kyuyeon, and Wonyong Sung. "Character-level incremental speech recognition with recurrent neural networks." </a:t>
            </a:r>
            <a:r>
              <a:rPr lang="en-US" altLang="ko-KR" i="1" dirty="0"/>
              <a:t>Acoustics, Speech and Signal Processing (ICASSP), 2016 IEEE International Conference on</a:t>
            </a:r>
            <a:r>
              <a:rPr lang="en-US" altLang="ko-KR" dirty="0"/>
              <a:t>. IEEE, 2016.</a:t>
            </a:r>
          </a:p>
          <a:p>
            <a:r>
              <a:rPr lang="en-US" altLang="ko-KR" dirty="0"/>
              <a:t>CTC output is the probability distribution of characters (although there is word CTC output), thus it is more logical to incorporate CLM to filter out noisy CTC output</a:t>
            </a:r>
          </a:p>
          <a:p>
            <a:r>
              <a:rPr lang="en-US" altLang="ko-KR" dirty="0"/>
              <a:t>The decoding procedure is simpler than the WLM constrained CTC decoding (first-pass…)</a:t>
            </a:r>
          </a:p>
          <a:p>
            <a:r>
              <a:rPr lang="en-US" altLang="ko-KR" dirty="0"/>
              <a:t>CLM does not need a highly demanding </a:t>
            </a:r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</a:p>
          <a:p>
            <a:r>
              <a:rPr lang="en-US" altLang="ko-KR" dirty="0"/>
              <a:t>The CLM is applied every time step, while the WLM based approach only be applied when we consider adding a space or by computing the likelihood of a sequence being the prefix of a word in the lexicon&lt;- (demand more computation!)</a:t>
            </a:r>
          </a:p>
          <a:p>
            <a:r>
              <a:rPr lang="en-US" altLang="ko-KR" dirty="0"/>
              <a:t>Can better handle OOV (the result does not care whether the word in in the lexicon or not)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710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" y="153369"/>
            <a:ext cx="8700702" cy="6632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63" y="1945477"/>
            <a:ext cx="3533915" cy="6569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530" y="4692105"/>
            <a:ext cx="3621172" cy="284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106" y="61340"/>
            <a:ext cx="1568940" cy="1687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99028"/>
            <a:ext cx="3172558" cy="3349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14" y="1472914"/>
            <a:ext cx="3359400" cy="2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78723-D63D-47D9-B797-C943BE67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1317F-93CE-4131-9922-FF8BF68B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939957-9814-4B5F-A798-3CFB50D2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07" y="287383"/>
            <a:ext cx="5624904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6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Complexity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Acoustic RNN runs only once.</a:t>
            </a:r>
          </a:p>
          <a:p>
            <a:r>
              <a:rPr lang="en-US" altLang="ko-KR" dirty="0"/>
              <a:t>The character language model inference is needed for each beam and more frequently (compared to word-model).</a:t>
            </a:r>
          </a:p>
          <a:p>
            <a:r>
              <a:rPr lang="en-US" altLang="ko-KR" dirty="0"/>
              <a:t>The decoding complexity is proportional to the beam width.</a:t>
            </a:r>
          </a:p>
          <a:p>
            <a:r>
              <a:rPr lang="en-US" altLang="ko-KR" dirty="0"/>
              <a:t>Memory size: character language model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853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CTC-RNN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Model</a:t>
            </a:r>
          </a:p>
          <a:p>
            <a:pPr lvl="1"/>
            <a:r>
              <a:rPr lang="en-US" altLang="ko-KR" dirty="0"/>
              <a:t>Input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, 40, 3)</a:t>
            </a:r>
          </a:p>
          <a:p>
            <a:pPr lvl="1"/>
            <a:r>
              <a:rPr lang="en-US" altLang="ko-KR" dirty="0"/>
              <a:t>Conv1(filter : 32, kernel : 3x3, stride = 2)</a:t>
            </a:r>
          </a:p>
          <a:p>
            <a:pPr lvl="1"/>
            <a:r>
              <a:rPr lang="en-US" altLang="ko-KR" dirty="0"/>
              <a:t>Conv2(same)</a:t>
            </a:r>
          </a:p>
          <a:p>
            <a:pPr lvl="1"/>
            <a:r>
              <a:rPr lang="en-US" altLang="ko-KR" dirty="0"/>
              <a:t>Reshape</a:t>
            </a:r>
          </a:p>
          <a:p>
            <a:pPr lvl="2"/>
            <a:r>
              <a:rPr lang="en-US" altLang="ko-KR" dirty="0"/>
              <a:t>Output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/4, 320)</a:t>
            </a:r>
          </a:p>
          <a:p>
            <a:pPr lvl="1"/>
            <a:r>
              <a:rPr lang="en-US" altLang="ko-KR" dirty="0"/>
              <a:t>4x unidirectional LSTM(512)</a:t>
            </a:r>
          </a:p>
          <a:p>
            <a:pPr lvl="1"/>
            <a:r>
              <a:rPr lang="en-US" altLang="ko-KR" dirty="0"/>
              <a:t>Dense(31)</a:t>
            </a:r>
          </a:p>
          <a:p>
            <a:pPr lvl="1"/>
            <a:r>
              <a:rPr lang="en-US" altLang="ko-KR" dirty="0"/>
              <a:t>Output : (</a:t>
            </a:r>
            <a:r>
              <a:rPr lang="en-US" altLang="ko-KR" dirty="0" err="1"/>
              <a:t>n_batch</a:t>
            </a:r>
            <a:r>
              <a:rPr lang="en-US" altLang="ko-KR" dirty="0"/>
              <a:t>, </a:t>
            </a:r>
            <a:r>
              <a:rPr lang="en-US" altLang="ko-KR" dirty="0" err="1"/>
              <a:t>n_seq</a:t>
            </a:r>
            <a:r>
              <a:rPr lang="en-US" altLang="ko-KR" dirty="0"/>
              <a:t>/4, 31)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BatchNorm</a:t>
            </a:r>
            <a:r>
              <a:rPr lang="en-US" altLang="ko-KR" dirty="0"/>
              <a:t> after Conv</a:t>
            </a:r>
          </a:p>
          <a:p>
            <a:pPr lvl="1"/>
            <a:r>
              <a:rPr lang="en-US" altLang="ko-KR" dirty="0"/>
              <a:t>Dropout after LSTM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96AC148-0BD1-414A-8293-7F0247E1A0C5}"/>
              </a:ext>
            </a:extLst>
          </p:cNvPr>
          <p:cNvGrpSpPr/>
          <p:nvPr/>
        </p:nvGrpSpPr>
        <p:grpSpPr>
          <a:xfrm>
            <a:off x="5434149" y="1034408"/>
            <a:ext cx="2420983" cy="5249007"/>
            <a:chOff x="5913120" y="1034408"/>
            <a:chExt cx="2420983" cy="5249007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A39E0238-6434-4A74-8B69-850B21228CCD}"/>
                </a:ext>
              </a:extLst>
            </p:cNvPr>
            <p:cNvSpPr/>
            <p:nvPr/>
          </p:nvSpPr>
          <p:spPr>
            <a:xfrm>
              <a:off x="5913120" y="5799909"/>
              <a:ext cx="2420983" cy="48350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F7FCDA-140F-4316-86B3-2BE05CB7486D}"/>
                </a:ext>
              </a:extLst>
            </p:cNvPr>
            <p:cNvSpPr/>
            <p:nvPr/>
          </p:nvSpPr>
          <p:spPr>
            <a:xfrm>
              <a:off x="6634162" y="5305538"/>
              <a:ext cx="978898" cy="3135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Conv1</a:t>
              </a:r>
              <a:endParaRPr lang="ko-KR" altLang="en-US" dirty="0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284F210D-BCF7-44A1-9BC3-391A8C65A8F1}"/>
                </a:ext>
              </a:extLst>
            </p:cNvPr>
            <p:cNvSpPr/>
            <p:nvPr/>
          </p:nvSpPr>
          <p:spPr>
            <a:xfrm>
              <a:off x="6241459" y="4667794"/>
              <a:ext cx="1762397" cy="456881"/>
            </a:xfrm>
            <a:prstGeom prst="cube">
              <a:avLst>
                <a:gd name="adj" fmla="val 381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2E6FE6-9023-4CE4-B5EA-FA9648BE9B19}"/>
                </a:ext>
              </a:extLst>
            </p:cNvPr>
            <p:cNvSpPr/>
            <p:nvPr/>
          </p:nvSpPr>
          <p:spPr>
            <a:xfrm>
              <a:off x="6633208" y="4173423"/>
              <a:ext cx="978898" cy="3135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Conv2</a:t>
              </a:r>
              <a:endParaRPr lang="ko-KR" altLang="en-US" dirty="0"/>
            </a:p>
          </p:txBody>
        </p:sp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id="{4EA77978-F0C8-4691-B5AE-36BEC5C3BBB9}"/>
                </a:ext>
              </a:extLst>
            </p:cNvPr>
            <p:cNvSpPr/>
            <p:nvPr/>
          </p:nvSpPr>
          <p:spPr>
            <a:xfrm>
              <a:off x="6485673" y="3535679"/>
              <a:ext cx="1273968" cy="456881"/>
            </a:xfrm>
            <a:prstGeom prst="cube">
              <a:avLst>
                <a:gd name="adj" fmla="val 3815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FA57F4-FFE2-4F1E-9B6D-C94B381EF2AB}"/>
                </a:ext>
              </a:extLst>
            </p:cNvPr>
            <p:cNvSpPr/>
            <p:nvPr/>
          </p:nvSpPr>
          <p:spPr>
            <a:xfrm>
              <a:off x="6485673" y="2884554"/>
              <a:ext cx="1273968" cy="313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0ABCD1-6A7C-46C0-9521-2CB571C61E52}"/>
                </a:ext>
              </a:extLst>
            </p:cNvPr>
            <p:cNvSpPr/>
            <p:nvPr/>
          </p:nvSpPr>
          <p:spPr>
            <a:xfrm>
              <a:off x="6485673" y="2005004"/>
              <a:ext cx="1273968" cy="6457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4xLSTM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34BFA7-A12C-4B48-9274-DDD04F63B599}"/>
                </a:ext>
              </a:extLst>
            </p:cNvPr>
            <p:cNvSpPr/>
            <p:nvPr/>
          </p:nvSpPr>
          <p:spPr>
            <a:xfrm>
              <a:off x="6573221" y="1480457"/>
              <a:ext cx="1108143" cy="29076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Dense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CE3EA4-4278-4CD7-BF7C-4A59CBC792F4}"/>
                </a:ext>
              </a:extLst>
            </p:cNvPr>
            <p:cNvSpPr/>
            <p:nvPr/>
          </p:nvSpPr>
          <p:spPr>
            <a:xfrm>
              <a:off x="6485673" y="1034408"/>
              <a:ext cx="1273968" cy="208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output</a:t>
              </a:r>
              <a:endParaRPr lang="ko-KR" altLang="en-US" sz="16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76C30D7-A0B3-4C3E-B6FE-6476D3E6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6194" y="5619046"/>
              <a:ext cx="0" cy="2458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31D10DF-7778-4F0B-9879-BAC48A767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6194" y="5124675"/>
              <a:ext cx="0" cy="1808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D1473FF-94D1-4ED9-9118-01A33043E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7485" y="4486931"/>
              <a:ext cx="0" cy="1808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919F4CB-0CE1-4BE4-8FE7-7CC5A5949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6194" y="3992560"/>
              <a:ext cx="0" cy="1808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22149F0-0E6D-4999-878A-76FADA11735D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122251" y="3198062"/>
              <a:ext cx="406" cy="3376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28EB07E-F987-44F3-B893-2F7E8BA77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949" y="265680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AF8B9F6-0ECC-45C2-B34F-256A9A99E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3208" y="2656799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25DF547-D4D8-49F7-BA58-F8D44B6CB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2467" y="2656798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6319CC4-7656-4ECD-8683-521A7464E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726" y="2656797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F15C4F1-0482-4DF3-8426-69EDFCACF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0985" y="265679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5D3CC8-E1A8-41D0-A0E9-4C3182CEA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244" y="2656795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41C81C2-37FF-496A-A6A8-03036C257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9503" y="2656794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273B9E3-1F33-4696-B411-95009C4CC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762" y="2656793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A69063F-173F-4782-906F-2F7EFF07B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021" y="2656792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9C6A1B8-5DF5-464C-9B1D-8449A835B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280" y="2656791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E74CC3B-C812-4496-94AC-554B5D90B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6539" y="265679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854B916-820A-4105-AE74-9CAF98401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798" y="2656789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E0A1851-AAEE-410A-A8EE-447F32FFE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5057" y="2656788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EA7567C-851D-4282-A6C3-D011A683A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4316" y="2656787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097D0CE-4A36-4633-9B02-CB7E9E67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3575" y="265678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D79DEC9-9939-4CCB-A0A3-021094FA4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2834" y="2656785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36936AA-B97E-466F-8053-9D1AA419B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2093" y="2656784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B26FD80-1627-4E3C-9469-5BB407147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3221" y="1771232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47461999-7A71-42CA-9995-0CBA459B7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480" y="1771231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892ADB6-0DA0-4138-89D4-79A3EEF7E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739" y="177123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69DA33E-1F26-416A-8A4A-D11914A6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0998" y="1771229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EF2CE34-2C18-4AB9-869F-B07073EA9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0257" y="1771228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FE05D0D-2AB9-4F85-90DC-04D28A73B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516" y="1771227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05888F0-1D02-4D3D-9573-DF041086B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775" y="177122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3A44B90-0B31-43CD-B688-F41ED2190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8034" y="1771225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2EA84ED-0682-406D-A392-6BCE17C9F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293" y="1771224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43BD77C-F2F8-4B93-A49B-F906962BE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552" y="1771223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80C1C34-9317-4042-B08B-F6BEBF72F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5811" y="1771222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79D9DE6-435E-4BFD-83A7-A73D3EBE1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070" y="1771221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E1E6107-72CE-462C-8D63-F5D7E110E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329" y="177122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C5070A1-47B5-4835-93DB-B7839C070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3588" y="1771219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061FE24F-D25D-48E7-9C90-FB9FD1488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847" y="1771218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4834A32A-E40F-409D-AFF2-B62C9437A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106" y="1771217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73E11A2C-A46B-4401-AE1C-7565DA157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365" y="177121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2F1349FA-DF87-493E-9264-D2D0941EF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3221" y="125271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6E18578-4AC4-49D9-9F71-C7F40D76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480" y="1252715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00032642-09A5-439A-83CC-4DA7BADF0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739" y="1252714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FF3048C5-5128-468B-992B-5475D5F96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0998" y="1252713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632B257-0F09-41CE-9C6E-54AFAE7A9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0257" y="1252712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5709046-CE8C-459F-9E98-FD3967C905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516" y="1252711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B61FE5C-0416-44CA-A24F-48F3B8B67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775" y="125271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39FA65D9-FCC1-4740-BE55-A245D3FE9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8034" y="1252709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5E3DE0C4-DB69-4C10-868D-1FB5F34DA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293" y="1252708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4401453-B378-41B1-BBD0-FE68CA0FA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552" y="1252707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EBF80AC-248E-4677-8103-CD6319E32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5811" y="1252706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3B4FF746-AE82-44AB-8F33-3250F51BF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070" y="1252705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3842437-BC36-4F7C-82DA-BBD169238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329" y="1252704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CC8B5DA-2F2F-4831-AE09-2515E278E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3588" y="1252703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9E9E4F0-49CE-48BC-A16E-F839C1214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847" y="1252702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466B4CC6-FC59-4E63-8158-08FA2CF81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106" y="1252701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9340E7E-2A03-4CE4-9B23-B72EDC4FC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365" y="1252700"/>
              <a:ext cx="0" cy="2277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73B939F-4633-4769-A170-012A2E6C8FC2}"/>
                </a:ext>
              </a:extLst>
            </p:cNvPr>
            <p:cNvSpPr txBox="1"/>
            <p:nvPr/>
          </p:nvSpPr>
          <p:spPr>
            <a:xfrm>
              <a:off x="7082554" y="3190439"/>
              <a:ext cx="93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reshape</a:t>
              </a:r>
              <a:endParaRPr lang="ko-KR" altLang="en-US" dirty="0"/>
            </a:p>
          </p:txBody>
        </p:sp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90C75DF7-1E1C-40DF-A675-677D5AB07628}"/>
                </a:ext>
              </a:extLst>
            </p:cNvPr>
            <p:cNvSpPr/>
            <p:nvPr/>
          </p:nvSpPr>
          <p:spPr>
            <a:xfrm>
              <a:off x="6485673" y="3542395"/>
              <a:ext cx="209006" cy="432789"/>
            </a:xfrm>
            <a:prstGeom prst="cube">
              <a:avLst>
                <a:gd name="adj" fmla="val 6749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7126F633-FB2A-4425-B962-B51461270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0158" y="3186009"/>
              <a:ext cx="6105" cy="3932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89A0B53-0AAC-41B3-97AB-37F756A140B9}"/>
                </a:ext>
              </a:extLst>
            </p:cNvPr>
            <p:cNvSpPr/>
            <p:nvPr/>
          </p:nvSpPr>
          <p:spPr>
            <a:xfrm>
              <a:off x="6482700" y="2891269"/>
              <a:ext cx="58206" cy="3067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60EF73B-DEAC-4F68-98AD-15A82BBDB54F}"/>
              </a:ext>
            </a:extLst>
          </p:cNvPr>
          <p:cNvSpPr txBox="1"/>
          <p:nvPr/>
        </p:nvSpPr>
        <p:spPr>
          <a:xfrm>
            <a:off x="7894940" y="58569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(800, 40, 3)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75214-D8EF-4AD8-BD79-F271FC149368}"/>
              </a:ext>
            </a:extLst>
          </p:cNvPr>
          <p:cNvSpPr txBox="1"/>
          <p:nvPr/>
        </p:nvSpPr>
        <p:spPr>
          <a:xfrm>
            <a:off x="7855132" y="471156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(400, 20, 32)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15CC89-F052-45FE-930B-5CBCD77DE832}"/>
              </a:ext>
            </a:extLst>
          </p:cNvPr>
          <p:cNvSpPr txBox="1"/>
          <p:nvPr/>
        </p:nvSpPr>
        <p:spPr>
          <a:xfrm>
            <a:off x="7832310" y="3585574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(100, 10, 32)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D2D8B9-0DC7-484E-AFFD-476663940650}"/>
              </a:ext>
            </a:extLst>
          </p:cNvPr>
          <p:cNvSpPr txBox="1"/>
          <p:nvPr/>
        </p:nvSpPr>
        <p:spPr>
          <a:xfrm>
            <a:off x="7821458" y="286891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(100, 320)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004AB8-A079-4719-80E7-65A504CCA3BA}"/>
              </a:ext>
            </a:extLst>
          </p:cNvPr>
          <p:cNvSpPr txBox="1"/>
          <p:nvPr/>
        </p:nvSpPr>
        <p:spPr>
          <a:xfrm>
            <a:off x="7792450" y="170042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(100, 512)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AEA7F-3785-4A0D-9E2F-77E822BD49D0}"/>
              </a:ext>
            </a:extLst>
          </p:cNvPr>
          <p:cNvSpPr txBox="1"/>
          <p:nvPr/>
        </p:nvSpPr>
        <p:spPr>
          <a:xfrm>
            <a:off x="7818104" y="95276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(100, 31)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81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2: </a:t>
            </a:r>
            <a:br>
              <a:rPr lang="en-US" altLang="ko-KR" dirty="0"/>
            </a:br>
            <a:r>
              <a:rPr lang="en-US" altLang="ko-KR" dirty="0"/>
              <a:t>CTC Implementation Examples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2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Deepspeech2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4646" y="1138912"/>
            <a:ext cx="4097354" cy="5040000"/>
          </a:xfrm>
        </p:spPr>
        <p:txBody>
          <a:bodyPr/>
          <a:lstStyle/>
          <a:p>
            <a:r>
              <a:rPr lang="en-US" altLang="ko-KR" dirty="0"/>
              <a:t>Baidu, ICML 2016</a:t>
            </a:r>
          </a:p>
          <a:p>
            <a:endParaRPr lang="en-US" altLang="ko-KR" dirty="0"/>
          </a:p>
          <a:p>
            <a:pPr marL="457200">
              <a:buAutoNum type="arabicPeriod"/>
            </a:pPr>
            <a:r>
              <a:rPr lang="en-GB" altLang="ko-KR" dirty="0"/>
              <a:t>Spectrogram</a:t>
            </a:r>
          </a:p>
          <a:p>
            <a:pPr marL="457200">
              <a:buAutoNum type="arabicPeriod"/>
            </a:pPr>
            <a:r>
              <a:rPr lang="en-GB" altLang="ko-KR" dirty="0"/>
              <a:t>CNN</a:t>
            </a:r>
          </a:p>
          <a:p>
            <a:pPr marL="457200">
              <a:buAutoNum type="arabicPeriod"/>
            </a:pPr>
            <a:r>
              <a:rPr lang="en-GB" altLang="ko-KR" dirty="0"/>
              <a:t>RNN</a:t>
            </a:r>
          </a:p>
          <a:p>
            <a:pPr marL="457200">
              <a:buAutoNum type="arabicPeriod"/>
            </a:pPr>
            <a:r>
              <a:rPr lang="en-GB" altLang="ko-KR" dirty="0"/>
              <a:t>Fully connected</a:t>
            </a:r>
          </a:p>
          <a:p>
            <a:pPr marL="457200">
              <a:buAutoNum type="arabicPeriod"/>
            </a:pPr>
            <a:r>
              <a:rPr lang="en-GB" altLang="ko-KR" dirty="0"/>
              <a:t>CTC cost function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39" y="1138912"/>
            <a:ext cx="5235161" cy="54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9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3B616-49E1-47E6-928A-AC40B14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CTC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531F5-AFBF-4611-B710-C6D14D4F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75F92-DAA2-4A71-9E0B-8A8BE805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921745"/>
            <a:ext cx="7029450" cy="3387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813C3F-31C2-40EC-A72E-E62945E1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433"/>
            <a:ext cx="9144000" cy="185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3777" y="6396079"/>
            <a:ext cx="8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Graves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18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Spectrogram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21178"/>
            <a:ext cx="7648394" cy="3646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044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342900"/>
            <a:r>
              <a:rPr lang="en-US" altLang="ko-KR" dirty="0"/>
              <a:t>To efficiently scale the model as the training set is scaled</a:t>
            </a:r>
          </a:p>
          <a:p>
            <a:pPr marL="571500" indent="-342900"/>
            <a:r>
              <a:rPr lang="en-US" altLang="ko-KR" dirty="0"/>
              <a:t>Increasing the depth of the network leads to optimization issues</a:t>
            </a:r>
          </a:p>
          <a:p>
            <a:pPr marL="571500" indent="-342900"/>
            <a:r>
              <a:rPr lang="en-US" altLang="ko-KR" dirty="0" err="1"/>
              <a:t>BatchNorm</a:t>
            </a:r>
            <a:r>
              <a:rPr lang="en-US" altLang="ko-KR" dirty="0"/>
              <a:t> accelerates the training for DNN</a:t>
            </a:r>
          </a:p>
          <a:p>
            <a:pPr marL="571500" indent="-342900"/>
            <a:r>
              <a:rPr lang="en-US" altLang="ko-KR" dirty="0"/>
              <a:t>Basic formulation for RNN</a:t>
            </a:r>
            <a:endParaRPr lang="en-GB" altLang="ko-KR" dirty="0"/>
          </a:p>
          <a:p>
            <a:endParaRPr lang="ko-KR" altLang="en-US" dirty="0"/>
          </a:p>
        </p:txBody>
      </p:sp>
      <p:pic>
        <p:nvPicPr>
          <p:cNvPr id="4" name="Shape 4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5187" y="2992798"/>
            <a:ext cx="4211750" cy="1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381" y="4052773"/>
            <a:ext cx="3211075" cy="9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0" y="5027303"/>
            <a:ext cx="5422948" cy="7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1" y="5811373"/>
            <a:ext cx="5422951" cy="735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972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78126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Norm for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RNN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sp>
        <p:nvSpPr>
          <p:cNvPr id="616" name="Shape 616"/>
          <p:cNvSpPr/>
          <p:nvPr/>
        </p:nvSpPr>
        <p:spPr>
          <a:xfrm>
            <a:off x="1495750" y="35757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7" name="Shape 617"/>
          <p:cNvCxnSpPr>
            <a:stCxn id="618" idx="0"/>
            <a:endCxn id="616" idx="4"/>
          </p:cNvCxnSpPr>
          <p:nvPr/>
        </p:nvCxnSpPr>
        <p:spPr>
          <a:xfrm rot="10800000">
            <a:off x="1749700" y="40554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>
            <a:stCxn id="616" idx="0"/>
            <a:endCxn id="620" idx="4"/>
          </p:cNvCxnSpPr>
          <p:nvPr/>
        </p:nvCxnSpPr>
        <p:spPr>
          <a:xfrm rot="10800000">
            <a:off x="1749700" y="27486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0" name="Shape 620"/>
          <p:cNvSpPr/>
          <p:nvPr/>
        </p:nvSpPr>
        <p:spPr>
          <a:xfrm>
            <a:off x="1495750" y="22689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21" name="Shape 621"/>
          <p:cNvCxnSpPr>
            <a:stCxn id="620" idx="0"/>
          </p:cNvCxnSpPr>
          <p:nvPr/>
        </p:nvCxnSpPr>
        <p:spPr>
          <a:xfrm rot="10800000" flipH="1">
            <a:off x="1749700" y="1470050"/>
            <a:ext cx="5100" cy="798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2" name="Shape 622"/>
          <p:cNvSpPr/>
          <p:nvPr/>
        </p:nvSpPr>
        <p:spPr>
          <a:xfrm>
            <a:off x="3005650" y="35757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23" name="Shape 623"/>
          <p:cNvCxnSpPr>
            <a:stCxn id="624" idx="0"/>
            <a:endCxn id="622" idx="4"/>
          </p:cNvCxnSpPr>
          <p:nvPr/>
        </p:nvCxnSpPr>
        <p:spPr>
          <a:xfrm rot="10800000">
            <a:off x="3259600" y="40554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5" name="Shape 625"/>
          <p:cNvCxnSpPr>
            <a:stCxn id="622" idx="0"/>
            <a:endCxn id="626" idx="4"/>
          </p:cNvCxnSpPr>
          <p:nvPr/>
        </p:nvCxnSpPr>
        <p:spPr>
          <a:xfrm rot="10800000">
            <a:off x="3259600" y="27486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6" name="Shape 626"/>
          <p:cNvSpPr/>
          <p:nvPr/>
        </p:nvSpPr>
        <p:spPr>
          <a:xfrm>
            <a:off x="3005650" y="22689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27" name="Shape 627"/>
          <p:cNvCxnSpPr>
            <a:stCxn id="620" idx="6"/>
            <a:endCxn id="626" idx="2"/>
          </p:cNvCxnSpPr>
          <p:nvPr/>
        </p:nvCxnSpPr>
        <p:spPr>
          <a:xfrm>
            <a:off x="2003650" y="2508800"/>
            <a:ext cx="10020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8" name="Shape 628"/>
          <p:cNvSpPr/>
          <p:nvPr/>
        </p:nvSpPr>
        <p:spPr>
          <a:xfrm>
            <a:off x="1217600" y="3090650"/>
            <a:ext cx="5407500" cy="31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/>
              <a:t>Normalize</a:t>
            </a:r>
          </a:p>
        </p:txBody>
      </p:sp>
      <p:sp>
        <p:nvSpPr>
          <p:cNvPr id="629" name="Shape 629"/>
          <p:cNvSpPr/>
          <p:nvPr/>
        </p:nvSpPr>
        <p:spPr>
          <a:xfrm>
            <a:off x="1217600" y="4398200"/>
            <a:ext cx="5407500" cy="31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/>
              <a:t>Normalize</a:t>
            </a:r>
          </a:p>
        </p:txBody>
      </p:sp>
      <p:cxnSp>
        <p:nvCxnSpPr>
          <p:cNvPr id="630" name="Shape 630"/>
          <p:cNvCxnSpPr>
            <a:stCxn id="616" idx="6"/>
            <a:endCxn id="622" idx="2"/>
          </p:cNvCxnSpPr>
          <p:nvPr/>
        </p:nvCxnSpPr>
        <p:spPr>
          <a:xfrm>
            <a:off x="2003650" y="3815600"/>
            <a:ext cx="10020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>
            <a:stCxn id="626" idx="0"/>
          </p:cNvCxnSpPr>
          <p:nvPr/>
        </p:nvCxnSpPr>
        <p:spPr>
          <a:xfrm rot="10800000">
            <a:off x="3253600" y="1434350"/>
            <a:ext cx="6000" cy="834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4" name="Shape 624"/>
          <p:cNvSpPr/>
          <p:nvPr/>
        </p:nvSpPr>
        <p:spPr>
          <a:xfrm>
            <a:off x="3005650" y="4882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495750" y="4882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508250" y="35757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3" name="Shape 633"/>
          <p:cNvCxnSpPr>
            <a:stCxn id="634" idx="0"/>
            <a:endCxn id="632" idx="4"/>
          </p:cNvCxnSpPr>
          <p:nvPr/>
        </p:nvCxnSpPr>
        <p:spPr>
          <a:xfrm rot="10800000">
            <a:off x="4762200" y="40554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5" name="Shape 635"/>
          <p:cNvCxnSpPr>
            <a:stCxn id="632" idx="0"/>
            <a:endCxn id="636" idx="4"/>
          </p:cNvCxnSpPr>
          <p:nvPr/>
        </p:nvCxnSpPr>
        <p:spPr>
          <a:xfrm rot="10800000">
            <a:off x="4762200" y="2748650"/>
            <a:ext cx="0" cy="827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6" name="Shape 636"/>
          <p:cNvSpPr/>
          <p:nvPr/>
        </p:nvSpPr>
        <p:spPr>
          <a:xfrm>
            <a:off x="4508250" y="22689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7" name="Shape 637"/>
          <p:cNvCxnSpPr>
            <a:endCxn id="636" idx="2"/>
          </p:cNvCxnSpPr>
          <p:nvPr/>
        </p:nvCxnSpPr>
        <p:spPr>
          <a:xfrm>
            <a:off x="3506250" y="2508800"/>
            <a:ext cx="10020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8" name="Shape 638"/>
          <p:cNvCxnSpPr>
            <a:endCxn id="632" idx="2"/>
          </p:cNvCxnSpPr>
          <p:nvPr/>
        </p:nvCxnSpPr>
        <p:spPr>
          <a:xfrm>
            <a:off x="3506250" y="3815600"/>
            <a:ext cx="10020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9" name="Shape 639"/>
          <p:cNvCxnSpPr>
            <a:stCxn id="636" idx="0"/>
          </p:cNvCxnSpPr>
          <p:nvPr/>
        </p:nvCxnSpPr>
        <p:spPr>
          <a:xfrm rot="10800000">
            <a:off x="4756200" y="1434350"/>
            <a:ext cx="6000" cy="834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4" name="Shape 634"/>
          <p:cNvSpPr/>
          <p:nvPr/>
        </p:nvSpPr>
        <p:spPr>
          <a:xfrm>
            <a:off x="4508250" y="4882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  <p:pic>
        <p:nvPicPr>
          <p:cNvPr id="28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34" y="5592725"/>
            <a:ext cx="6052999" cy="86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698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78303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Norm for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RNN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62" y="1367937"/>
            <a:ext cx="7743825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7335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65949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- Hours of speech data</a:t>
            </a:r>
          </a:p>
        </p:txBody>
      </p:sp>
      <p:graphicFrame>
        <p:nvGraphicFramePr>
          <p:cNvPr id="652" name="Shape 652"/>
          <p:cNvGraphicFramePr/>
          <p:nvPr/>
        </p:nvGraphicFramePr>
        <p:xfrm>
          <a:off x="1901500" y="1346950"/>
          <a:ext cx="5018650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Language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Hours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English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12,000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Mandarin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10,000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3" name="Shape 653"/>
          <p:cNvSpPr txBox="1"/>
          <p:nvPr/>
        </p:nvSpPr>
        <p:spPr>
          <a:xfrm>
            <a:off x="415625" y="3454675"/>
            <a:ext cx="8358300" cy="23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Where does the data come from?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Public benchmarks (English)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Internal manually labelled data (English and Mandarin)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-US" sz="2400"/>
              <a:t>Captioned videos (English and Mandarin)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" name="TextBox 4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8319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61113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- Even more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ata!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l="4057" r="4563"/>
          <a:stretch/>
        </p:blipFill>
        <p:spPr>
          <a:xfrm>
            <a:off x="1270094" y="1798637"/>
            <a:ext cx="51750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6904446" y="2096766"/>
            <a:ext cx="1445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</a:rPr>
              <a:t>Speech</a:t>
            </a:r>
          </a:p>
        </p:txBody>
      </p:sp>
      <p:grpSp>
        <p:nvGrpSpPr>
          <p:cNvPr id="686" name="Shape 686"/>
          <p:cNvGrpSpPr/>
          <p:nvPr/>
        </p:nvGrpSpPr>
        <p:grpSpPr>
          <a:xfrm>
            <a:off x="1270094" y="4379926"/>
            <a:ext cx="6782329" cy="1708678"/>
            <a:chOff x="1270094" y="3998926"/>
            <a:chExt cx="6782329" cy="1708678"/>
          </a:xfrm>
        </p:grpSpPr>
        <p:pic>
          <p:nvPicPr>
            <p:cNvPr id="687" name="Shape 6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0094" y="4500271"/>
              <a:ext cx="5174957" cy="1207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Shape 688"/>
            <p:cNvSpPr/>
            <p:nvPr/>
          </p:nvSpPr>
          <p:spPr>
            <a:xfrm rot="5400000">
              <a:off x="3472489" y="3998952"/>
              <a:ext cx="418861" cy="418809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dk1"/>
            </a:solidFill>
            <a:ln>
              <a:noFill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Shape 689"/>
            <p:cNvSpPr txBox="1"/>
            <p:nvPr/>
          </p:nvSpPr>
          <p:spPr>
            <a:xfrm>
              <a:off x="6919695" y="4728489"/>
              <a:ext cx="11327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000000"/>
                  </a:solidFill>
                </a:rPr>
                <a:t>Noisy Speech</a:t>
              </a:r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1270094" y="3043334"/>
            <a:ext cx="6715309" cy="1282604"/>
            <a:chOff x="1270094" y="2662334"/>
            <a:chExt cx="6715309" cy="1282604"/>
          </a:xfrm>
        </p:grpSpPr>
        <p:pic>
          <p:nvPicPr>
            <p:cNvPr id="691" name="Shape 691"/>
            <p:cNvPicPr preferRelativeResize="0"/>
            <p:nvPr/>
          </p:nvPicPr>
          <p:blipFill rotWithShape="1">
            <a:blip r:embed="rId5">
              <a:alphaModFix/>
            </a:blip>
            <a:srcRect l="2098" r="4653"/>
            <a:stretch/>
          </p:blipFill>
          <p:spPr>
            <a:xfrm>
              <a:off x="1270094" y="3275939"/>
              <a:ext cx="5175000" cy="6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Shape 692"/>
            <p:cNvSpPr/>
            <p:nvPr/>
          </p:nvSpPr>
          <p:spPr>
            <a:xfrm>
              <a:off x="3486001" y="2662334"/>
              <a:ext cx="418800" cy="4458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Shape 693"/>
            <p:cNvSpPr txBox="1"/>
            <p:nvPr/>
          </p:nvSpPr>
          <p:spPr>
            <a:xfrm>
              <a:off x="6972003" y="3391003"/>
              <a:ext cx="10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000000"/>
                  </a:solidFill>
                </a:rPr>
                <a:t>Noise</a:t>
              </a:r>
            </a:p>
          </p:txBody>
        </p:sp>
      </p:grpSp>
      <p:sp>
        <p:nvSpPr>
          <p:cNvPr id="694" name="Shape 694"/>
          <p:cNvSpPr txBox="1"/>
          <p:nvPr/>
        </p:nvSpPr>
        <p:spPr>
          <a:xfrm>
            <a:off x="371050" y="987425"/>
            <a:ext cx="78429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Augmentation: noise synthesis, reverb, time-stretching, pitch-shifting,...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7842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76155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Data Parallel GPU Scaling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175" y="4932935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715" y="4932935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175" y="4117473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467" y="4117473"/>
            <a:ext cx="913647" cy="7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981542" y="3990462"/>
            <a:ext cx="2165687" cy="18314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Shape 7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996" y="4906198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535" y="4906198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996" y="4090737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6289" y="4090737"/>
            <a:ext cx="913647" cy="7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/>
          <p:nvPr/>
        </p:nvSpPr>
        <p:spPr>
          <a:xfrm>
            <a:off x="5866364" y="3963726"/>
            <a:ext cx="2165687" cy="18314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Shape 7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996" y="2719119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535" y="2719119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996" y="1903658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6289" y="1903658"/>
            <a:ext cx="913647" cy="7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/>
          <p:nvPr/>
        </p:nvSpPr>
        <p:spPr>
          <a:xfrm>
            <a:off x="5866364" y="1776647"/>
            <a:ext cx="2165687" cy="18314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175" y="2685715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715" y="2685715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175" y="1870252"/>
            <a:ext cx="914400" cy="7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467" y="1870252"/>
            <a:ext cx="913647" cy="7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981542" y="1743241"/>
            <a:ext cx="2165687" cy="18314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3611674" y="3458150"/>
            <a:ext cx="1803900" cy="523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</a:rPr>
              <a:t>InfiniBand</a:t>
            </a:r>
          </a:p>
        </p:txBody>
      </p:sp>
      <p:cxnSp>
        <p:nvCxnSpPr>
          <p:cNvPr id="722" name="Shape 722"/>
          <p:cNvCxnSpPr>
            <a:stCxn id="715" idx="1"/>
          </p:cNvCxnSpPr>
          <p:nvPr/>
        </p:nvCxnSpPr>
        <p:spPr>
          <a:xfrm flipH="1">
            <a:off x="5320064" y="2692383"/>
            <a:ext cx="546300" cy="725699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3" name="Shape 723"/>
          <p:cNvCxnSpPr>
            <a:stCxn id="720" idx="3"/>
          </p:cNvCxnSpPr>
          <p:nvPr/>
        </p:nvCxnSpPr>
        <p:spPr>
          <a:xfrm>
            <a:off x="3147230" y="2658978"/>
            <a:ext cx="513300" cy="79260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4" name="Shape 724"/>
          <p:cNvCxnSpPr>
            <a:stCxn id="705" idx="3"/>
          </p:cNvCxnSpPr>
          <p:nvPr/>
        </p:nvCxnSpPr>
        <p:spPr>
          <a:xfrm rot="10800000" flipH="1">
            <a:off x="3147230" y="3963598"/>
            <a:ext cx="513300" cy="94260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25" name="Shape 725"/>
          <p:cNvCxnSpPr>
            <a:stCxn id="710" idx="1"/>
          </p:cNvCxnSpPr>
          <p:nvPr/>
        </p:nvCxnSpPr>
        <p:spPr>
          <a:xfrm rot="10800000">
            <a:off x="5320064" y="3981262"/>
            <a:ext cx="546300" cy="89820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726" name="Shape 726"/>
          <p:cNvGrpSpPr/>
          <p:nvPr/>
        </p:nvGrpSpPr>
        <p:grpSpPr>
          <a:xfrm>
            <a:off x="962894" y="1311934"/>
            <a:ext cx="2328454" cy="2310141"/>
            <a:chOff x="962894" y="1311934"/>
            <a:chExt cx="2328454" cy="2310141"/>
          </a:xfrm>
        </p:grpSpPr>
        <p:grpSp>
          <p:nvGrpSpPr>
            <p:cNvPr id="727" name="Shape 727"/>
            <p:cNvGrpSpPr/>
            <p:nvPr/>
          </p:nvGrpSpPr>
          <p:grpSpPr>
            <a:xfrm>
              <a:off x="962894" y="1312130"/>
              <a:ext cx="1175700" cy="2309945"/>
              <a:chOff x="962894" y="1312130"/>
              <a:chExt cx="1175700" cy="2309945"/>
            </a:xfrm>
          </p:grpSpPr>
          <p:sp>
            <p:nvSpPr>
              <p:cNvPr id="728" name="Shape 728"/>
              <p:cNvSpPr/>
              <p:nvPr/>
            </p:nvSpPr>
            <p:spPr>
              <a:xfrm>
                <a:off x="962894" y="1325891"/>
                <a:ext cx="1050501" cy="2296184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538CD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Shape 729"/>
              <p:cNvSpPr txBox="1"/>
              <p:nvPr/>
            </p:nvSpPr>
            <p:spPr>
              <a:xfrm>
                <a:off x="1022196" y="1312130"/>
                <a:ext cx="11163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538CD5"/>
                    </a:solidFill>
                  </a:rPr>
                  <a:t>Model 1</a:t>
                </a:r>
              </a:p>
            </p:txBody>
          </p:sp>
        </p:grpSp>
        <p:grpSp>
          <p:nvGrpSpPr>
            <p:cNvPr id="730" name="Shape 730"/>
            <p:cNvGrpSpPr/>
            <p:nvPr/>
          </p:nvGrpSpPr>
          <p:grpSpPr>
            <a:xfrm>
              <a:off x="2115648" y="1311934"/>
              <a:ext cx="1175700" cy="2309945"/>
              <a:chOff x="962894" y="1312130"/>
              <a:chExt cx="1175700" cy="2309945"/>
            </a:xfrm>
          </p:grpSpPr>
          <p:sp>
            <p:nvSpPr>
              <p:cNvPr id="731" name="Shape 731"/>
              <p:cNvSpPr/>
              <p:nvPr/>
            </p:nvSpPr>
            <p:spPr>
              <a:xfrm>
                <a:off x="962894" y="1325891"/>
                <a:ext cx="1050501" cy="2296184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538CD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Shape 732"/>
              <p:cNvSpPr txBox="1"/>
              <p:nvPr/>
            </p:nvSpPr>
            <p:spPr>
              <a:xfrm>
                <a:off x="1022196" y="1312130"/>
                <a:ext cx="11163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538CD5"/>
                    </a:solidFill>
                  </a:rPr>
                  <a:t>Model 2</a:t>
                </a:r>
              </a:p>
            </p:txBody>
          </p:sp>
        </p:grpSp>
      </p:grpSp>
      <p:grpSp>
        <p:nvGrpSpPr>
          <p:cNvPr id="733" name="Shape 733"/>
          <p:cNvGrpSpPr/>
          <p:nvPr/>
        </p:nvGrpSpPr>
        <p:grpSpPr>
          <a:xfrm>
            <a:off x="963289" y="3931292"/>
            <a:ext cx="2288672" cy="2299615"/>
            <a:chOff x="963289" y="3931292"/>
            <a:chExt cx="2288672" cy="2299615"/>
          </a:xfrm>
        </p:grpSpPr>
        <p:grpSp>
          <p:nvGrpSpPr>
            <p:cNvPr id="734" name="Shape 734"/>
            <p:cNvGrpSpPr/>
            <p:nvPr/>
          </p:nvGrpSpPr>
          <p:grpSpPr>
            <a:xfrm>
              <a:off x="963289" y="3931292"/>
              <a:ext cx="1137713" cy="2296184"/>
              <a:chOff x="962894" y="1325891"/>
              <a:chExt cx="1137713" cy="2296184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962894" y="1325891"/>
                <a:ext cx="1050501" cy="2296184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538CD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Shape 736"/>
              <p:cNvSpPr txBox="1"/>
              <p:nvPr/>
            </p:nvSpPr>
            <p:spPr>
              <a:xfrm>
                <a:off x="984209" y="3219119"/>
                <a:ext cx="11163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538CD5"/>
                    </a:solidFill>
                  </a:rPr>
                  <a:t>Model 3</a:t>
                </a:r>
              </a:p>
            </p:txBody>
          </p:sp>
        </p:grpSp>
        <p:grpSp>
          <p:nvGrpSpPr>
            <p:cNvPr id="737" name="Shape 737"/>
            <p:cNvGrpSpPr/>
            <p:nvPr/>
          </p:nvGrpSpPr>
          <p:grpSpPr>
            <a:xfrm>
              <a:off x="2114248" y="3934723"/>
              <a:ext cx="1137713" cy="2296184"/>
              <a:chOff x="962894" y="1325891"/>
              <a:chExt cx="1137713" cy="2296184"/>
            </a:xfrm>
          </p:grpSpPr>
          <p:sp>
            <p:nvSpPr>
              <p:cNvPr id="738" name="Shape 738"/>
              <p:cNvSpPr/>
              <p:nvPr/>
            </p:nvSpPr>
            <p:spPr>
              <a:xfrm>
                <a:off x="962894" y="1325891"/>
                <a:ext cx="1050501" cy="2296184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538CD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Shape 739"/>
              <p:cNvSpPr txBox="1"/>
              <p:nvPr/>
            </p:nvSpPr>
            <p:spPr>
              <a:xfrm>
                <a:off x="984209" y="3219119"/>
                <a:ext cx="11163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538CD5"/>
                    </a:solidFill>
                  </a:rPr>
                  <a:t>Model 4</a:t>
                </a:r>
              </a:p>
            </p:txBody>
          </p:sp>
        </p:grpSp>
      </p:grpSp>
      <p:sp>
        <p:nvSpPr>
          <p:cNvPr id="740" name="Shape 740"/>
          <p:cNvSpPr txBox="1"/>
          <p:nvPr/>
        </p:nvSpPr>
        <p:spPr>
          <a:xfrm>
            <a:off x="3706500" y="2413800"/>
            <a:ext cx="18039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</a:rPr>
              <a:t>Share weight updates each iteration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7129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75975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results</a:t>
            </a:r>
          </a:p>
        </p:txBody>
      </p:sp>
      <p:graphicFrame>
        <p:nvGraphicFramePr>
          <p:cNvPr id="763" name="Shape 763"/>
          <p:cNvGraphicFramePr/>
          <p:nvPr/>
        </p:nvGraphicFramePr>
        <p:xfrm>
          <a:off x="786887" y="1545375"/>
          <a:ext cx="7570225" cy="2892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3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Architecture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English (WER)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Mandarin (WER)</a:t>
                      </a:r>
                    </a:p>
                  </a:txBody>
                  <a:tcPr marL="91425" marR="91425" marT="91425" marB="91425"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3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5-layer 1-RNN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13.55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15.41</a:t>
                      </a:r>
                    </a:p>
                  </a:txBody>
                  <a:tcPr marL="91425" marR="91425" marT="91425" marB="914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5-layer 3-RNN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11.61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11.85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3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5-layer 3-RNN + BatchNorm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10.56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9.39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9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9-layer 7-RNN + BatchNorm + Frequency Convolution</a:t>
                      </a:r>
                    </a:p>
                  </a:txBody>
                  <a:tcPr marL="91425" marR="91425" marT="91425" marB="914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9.52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7.93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049154" y="5072514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Mandarin: 6000 output labels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50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title"/>
          </p:nvPr>
        </p:nvSpPr>
        <p:spPr>
          <a:xfrm>
            <a:off x="84053" y="119067"/>
            <a:ext cx="67584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729175" y="1327625"/>
            <a:ext cx="7597200" cy="345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Bi-directional models give almost 10% relative boost … but we can’t deploy them.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ASR latencies for voice search &lt;50ms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For 3 second audio would need to decode 60x faster than realtime!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2550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84053" y="119067"/>
            <a:ext cx="67584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Lookahead convolution</a:t>
            </a:r>
          </a:p>
        </p:txBody>
      </p:sp>
      <p:sp>
        <p:nvSpPr>
          <p:cNvPr id="785" name="Shape 785"/>
          <p:cNvSpPr/>
          <p:nvPr/>
        </p:nvSpPr>
        <p:spPr>
          <a:xfrm>
            <a:off x="1724350" y="3499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baseline="-25000"/>
          </a:p>
        </p:txBody>
      </p:sp>
      <p:cxnSp>
        <p:nvCxnSpPr>
          <p:cNvPr id="786" name="Shape 786"/>
          <p:cNvCxnSpPr>
            <a:endCxn id="785" idx="4"/>
          </p:cNvCxnSpPr>
          <p:nvPr/>
        </p:nvCxnSpPr>
        <p:spPr>
          <a:xfrm rot="10800000">
            <a:off x="1978300" y="3979250"/>
            <a:ext cx="0" cy="750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8" name="Shape 788"/>
          <p:cNvCxnSpPr>
            <a:stCxn id="785" idx="0"/>
            <a:endCxn id="789" idx="4"/>
          </p:cNvCxnSpPr>
          <p:nvPr/>
        </p:nvCxnSpPr>
        <p:spPr>
          <a:xfrm rot="10800000">
            <a:off x="1978300" y="2824850"/>
            <a:ext cx="0" cy="6747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9" name="Shape 789"/>
          <p:cNvSpPr/>
          <p:nvPr/>
        </p:nvSpPr>
        <p:spPr>
          <a:xfrm>
            <a:off x="1724350" y="23451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90" name="Shape 790"/>
          <p:cNvCxnSpPr>
            <a:stCxn id="789" idx="0"/>
          </p:cNvCxnSpPr>
          <p:nvPr/>
        </p:nvCxnSpPr>
        <p:spPr>
          <a:xfrm rot="10800000" flipH="1">
            <a:off x="1978300" y="1564250"/>
            <a:ext cx="5100" cy="780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1" name="Shape 791"/>
          <p:cNvSpPr/>
          <p:nvPr/>
        </p:nvSpPr>
        <p:spPr>
          <a:xfrm>
            <a:off x="3081850" y="3499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baseline="-25000"/>
          </a:p>
        </p:txBody>
      </p:sp>
      <p:cxnSp>
        <p:nvCxnSpPr>
          <p:cNvPr id="792" name="Shape 792"/>
          <p:cNvCxnSpPr>
            <a:endCxn id="791" idx="4"/>
          </p:cNvCxnSpPr>
          <p:nvPr/>
        </p:nvCxnSpPr>
        <p:spPr>
          <a:xfrm rot="10800000">
            <a:off x="3335800" y="3979250"/>
            <a:ext cx="0" cy="750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94" name="Shape 794"/>
          <p:cNvCxnSpPr>
            <a:stCxn id="791" idx="0"/>
            <a:endCxn id="795" idx="4"/>
          </p:cNvCxnSpPr>
          <p:nvPr/>
        </p:nvCxnSpPr>
        <p:spPr>
          <a:xfrm rot="10800000">
            <a:off x="3335800" y="2824850"/>
            <a:ext cx="0" cy="6747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5" name="Shape 795"/>
          <p:cNvSpPr/>
          <p:nvPr/>
        </p:nvSpPr>
        <p:spPr>
          <a:xfrm>
            <a:off x="3081850" y="23451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4441900" y="3499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97" name="Shape 797"/>
          <p:cNvCxnSpPr>
            <a:endCxn id="796" idx="4"/>
          </p:cNvCxnSpPr>
          <p:nvPr/>
        </p:nvCxnSpPr>
        <p:spPr>
          <a:xfrm rot="10800000">
            <a:off x="4695850" y="3979250"/>
            <a:ext cx="0" cy="750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98" name="Shape 798"/>
          <p:cNvCxnSpPr>
            <a:stCxn id="796" idx="0"/>
            <a:endCxn id="799" idx="4"/>
          </p:cNvCxnSpPr>
          <p:nvPr/>
        </p:nvCxnSpPr>
        <p:spPr>
          <a:xfrm rot="10800000">
            <a:off x="4695850" y="2824850"/>
            <a:ext cx="0" cy="6747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9" name="Shape 799"/>
          <p:cNvSpPr/>
          <p:nvPr/>
        </p:nvSpPr>
        <p:spPr>
          <a:xfrm>
            <a:off x="4441900" y="23451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5799400" y="34995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01" name="Shape 801"/>
          <p:cNvCxnSpPr>
            <a:endCxn id="800" idx="4"/>
          </p:cNvCxnSpPr>
          <p:nvPr/>
        </p:nvCxnSpPr>
        <p:spPr>
          <a:xfrm rot="10800000">
            <a:off x="6053350" y="3979250"/>
            <a:ext cx="0" cy="750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2" name="Shape 802"/>
          <p:cNvCxnSpPr>
            <a:stCxn id="800" idx="0"/>
            <a:endCxn id="803" idx="4"/>
          </p:cNvCxnSpPr>
          <p:nvPr/>
        </p:nvCxnSpPr>
        <p:spPr>
          <a:xfrm rot="10800000">
            <a:off x="6053350" y="2824850"/>
            <a:ext cx="0" cy="6747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3" name="Shape 803"/>
          <p:cNvSpPr/>
          <p:nvPr/>
        </p:nvSpPr>
        <p:spPr>
          <a:xfrm>
            <a:off x="5799400" y="2345150"/>
            <a:ext cx="507900" cy="479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04" name="Shape 804"/>
          <p:cNvCxnSpPr/>
          <p:nvPr/>
        </p:nvCxnSpPr>
        <p:spPr>
          <a:xfrm>
            <a:off x="4949800" y="3739400"/>
            <a:ext cx="8496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5" name="Shape 805"/>
          <p:cNvCxnSpPr/>
          <p:nvPr/>
        </p:nvCxnSpPr>
        <p:spPr>
          <a:xfrm>
            <a:off x="3589675" y="3739400"/>
            <a:ext cx="8523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6" name="Shape 806"/>
          <p:cNvCxnSpPr/>
          <p:nvPr/>
        </p:nvCxnSpPr>
        <p:spPr>
          <a:xfrm>
            <a:off x="6307300" y="3739400"/>
            <a:ext cx="8385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7" name="Shape 807"/>
          <p:cNvCxnSpPr/>
          <p:nvPr/>
        </p:nvCxnSpPr>
        <p:spPr>
          <a:xfrm>
            <a:off x="2232250" y="3739400"/>
            <a:ext cx="8496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8" name="Shape 808"/>
          <p:cNvCxnSpPr>
            <a:stCxn id="795" idx="0"/>
          </p:cNvCxnSpPr>
          <p:nvPr/>
        </p:nvCxnSpPr>
        <p:spPr>
          <a:xfrm rot="10800000" flipH="1">
            <a:off x="3335800" y="1586750"/>
            <a:ext cx="3900" cy="758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9" name="Shape 809"/>
          <p:cNvCxnSpPr>
            <a:stCxn id="799" idx="0"/>
          </p:cNvCxnSpPr>
          <p:nvPr/>
        </p:nvCxnSpPr>
        <p:spPr>
          <a:xfrm rot="10800000" flipH="1">
            <a:off x="4695850" y="1602650"/>
            <a:ext cx="300" cy="7425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0" name="Shape 810"/>
          <p:cNvCxnSpPr>
            <a:stCxn id="803" idx="0"/>
          </p:cNvCxnSpPr>
          <p:nvPr/>
        </p:nvCxnSpPr>
        <p:spPr>
          <a:xfrm rot="10800000">
            <a:off x="6052450" y="1610450"/>
            <a:ext cx="900" cy="7347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1" name="Shape 811"/>
          <p:cNvCxnSpPr>
            <a:stCxn id="791" idx="1"/>
            <a:endCxn id="789" idx="4"/>
          </p:cNvCxnSpPr>
          <p:nvPr/>
        </p:nvCxnSpPr>
        <p:spPr>
          <a:xfrm rot="10800000">
            <a:off x="1978430" y="2824900"/>
            <a:ext cx="1177800" cy="744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2" name="Shape 812"/>
          <p:cNvCxnSpPr>
            <a:stCxn id="796" idx="1"/>
            <a:endCxn id="795" idx="4"/>
          </p:cNvCxnSpPr>
          <p:nvPr/>
        </p:nvCxnSpPr>
        <p:spPr>
          <a:xfrm rot="10800000">
            <a:off x="3335780" y="2824900"/>
            <a:ext cx="1180500" cy="744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3" name="Shape 813"/>
          <p:cNvCxnSpPr>
            <a:stCxn id="800" idx="1"/>
            <a:endCxn id="799" idx="4"/>
          </p:cNvCxnSpPr>
          <p:nvPr/>
        </p:nvCxnSpPr>
        <p:spPr>
          <a:xfrm rot="10800000">
            <a:off x="4695980" y="2824900"/>
            <a:ext cx="1177800" cy="7449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4" name="Shape 814"/>
          <p:cNvCxnSpPr>
            <a:stCxn id="796" idx="1"/>
            <a:endCxn id="789" idx="5"/>
          </p:cNvCxnSpPr>
          <p:nvPr/>
        </p:nvCxnSpPr>
        <p:spPr>
          <a:xfrm rot="10800000">
            <a:off x="2157980" y="2754700"/>
            <a:ext cx="2358300" cy="815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5" name="Shape 815"/>
          <p:cNvCxnSpPr>
            <a:stCxn id="800" idx="1"/>
            <a:endCxn id="795" idx="5"/>
          </p:cNvCxnSpPr>
          <p:nvPr/>
        </p:nvCxnSpPr>
        <p:spPr>
          <a:xfrm rot="10800000">
            <a:off x="3515480" y="2754700"/>
            <a:ext cx="2358300" cy="8151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75" y="5209837"/>
            <a:ext cx="37719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2951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Acoustic modeling with CTC RNN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음성을 듣고서 발음으로 표시함</a:t>
            </a:r>
            <a:r>
              <a:rPr lang="en-US" altLang="ko-KR" dirty="0"/>
              <a:t>. </a:t>
            </a:r>
            <a:r>
              <a:rPr lang="ko-KR" altLang="en-US" dirty="0"/>
              <a:t>이 때 표현하는 발음의 단위에 따라</a:t>
            </a:r>
            <a:endParaRPr lang="en-US" altLang="ko-KR" dirty="0"/>
          </a:p>
          <a:p>
            <a:pPr lvl="1"/>
            <a:r>
              <a:rPr lang="en-US" altLang="ko-KR" strike="sngStrike" dirty="0" err="1"/>
              <a:t>Triphone</a:t>
            </a:r>
            <a:r>
              <a:rPr lang="en-US" altLang="ko-KR" strike="sngStrike" dirty="0"/>
              <a:t> states (</a:t>
            </a:r>
            <a:r>
              <a:rPr lang="ko-KR" altLang="en-US" strike="sngStrike" dirty="0"/>
              <a:t>매우 작은 시간 단위로 표현</a:t>
            </a:r>
            <a:r>
              <a:rPr lang="en-US" altLang="ko-KR" strike="sngStrike" dirty="0"/>
              <a:t>)</a:t>
            </a:r>
          </a:p>
          <a:p>
            <a:pPr lvl="2"/>
            <a:r>
              <a:rPr lang="ko-KR" altLang="en-US" strike="sngStrike" dirty="0"/>
              <a:t>매우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안정된 주파수 특징을 보이기 때문에 인식이 쉽다</a:t>
            </a:r>
            <a:r>
              <a:rPr lang="en-US" altLang="ko-KR" strike="sngStrike" dirty="0"/>
              <a:t>.</a:t>
            </a:r>
          </a:p>
          <a:p>
            <a:pPr lvl="2"/>
            <a:r>
              <a:rPr lang="ko-KR" altLang="en-US" strike="sngStrike" dirty="0"/>
              <a:t>이를 꾀어 맞추어서 단어와 문장으로 만들기가 복잡하다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더 복잡한 </a:t>
            </a:r>
            <a:r>
              <a:rPr lang="en-US" altLang="ko-KR" strike="sngStrike" dirty="0"/>
              <a:t>hidden Markov model. </a:t>
            </a:r>
          </a:p>
          <a:p>
            <a:pPr lvl="2"/>
            <a:r>
              <a:rPr lang="ko-KR" altLang="en-US" strike="sngStrike" dirty="0"/>
              <a:t>전체적으로 정확도 좋다</a:t>
            </a:r>
            <a:r>
              <a:rPr lang="en-US" altLang="ko-KR" strike="sngStrike" dirty="0"/>
              <a:t>. </a:t>
            </a:r>
          </a:p>
          <a:p>
            <a:pPr lvl="1"/>
            <a:r>
              <a:rPr lang="en-US" altLang="ko-KR" dirty="0" err="1"/>
              <a:t>Monophone</a:t>
            </a:r>
            <a:r>
              <a:rPr lang="en-US" altLang="ko-KR" dirty="0"/>
              <a:t> (40~70</a:t>
            </a:r>
            <a:r>
              <a:rPr lang="ko-KR" altLang="en-US" dirty="0"/>
              <a:t>개의</a:t>
            </a:r>
            <a:r>
              <a:rPr lang="en-US" altLang="ko-KR" dirty="0"/>
              <a:t> phoneme </a:t>
            </a:r>
            <a:r>
              <a:rPr lang="ko-KR" altLang="en-US" dirty="0"/>
              <a:t>으로 표현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Grapheme (</a:t>
            </a:r>
            <a:r>
              <a:rPr lang="ko-KR" altLang="en-US" dirty="0"/>
              <a:t>알파벳 글자로 표현</a:t>
            </a:r>
            <a:r>
              <a:rPr lang="en-US" altLang="ko-KR" dirty="0"/>
              <a:t>) – </a:t>
            </a:r>
            <a:r>
              <a:rPr lang="ko-KR" altLang="en-US" dirty="0" err="1"/>
              <a:t>수십개</a:t>
            </a:r>
            <a:r>
              <a:rPr lang="en-US" altLang="ko-KR" dirty="0"/>
              <a:t>, 1</a:t>
            </a:r>
            <a:r>
              <a:rPr lang="ko-KR" altLang="en-US" dirty="0"/>
              <a:t>초에 </a:t>
            </a:r>
            <a:r>
              <a:rPr lang="ko-KR" altLang="en-US" dirty="0" err="1"/>
              <a:t>몇번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Wordpiece</a:t>
            </a:r>
            <a:r>
              <a:rPr lang="en-US" altLang="ko-KR" dirty="0"/>
              <a:t> – </a:t>
            </a:r>
            <a:r>
              <a:rPr lang="ko-KR" altLang="en-US" dirty="0"/>
              <a:t>수백 </a:t>
            </a:r>
            <a:r>
              <a:rPr lang="en-US" altLang="ko-KR" dirty="0"/>
              <a:t>~ </a:t>
            </a:r>
            <a:r>
              <a:rPr lang="ko-KR" altLang="en-US" dirty="0"/>
              <a:t>수만</a:t>
            </a:r>
            <a:endParaRPr lang="en-US" altLang="ko-KR" dirty="0"/>
          </a:p>
          <a:p>
            <a:pPr lvl="1"/>
            <a:r>
              <a:rPr lang="en-US" altLang="ko-KR" strike="sngStrike" dirty="0"/>
              <a:t>Word – </a:t>
            </a:r>
            <a:r>
              <a:rPr lang="ko-KR" altLang="en-US" strike="sngStrike" dirty="0"/>
              <a:t>수십만 단어</a:t>
            </a:r>
            <a:r>
              <a:rPr lang="en-US" altLang="ko-KR" strike="sngStrike" dirty="0"/>
              <a:t>, 1</a:t>
            </a:r>
            <a:r>
              <a:rPr lang="ko-KR" altLang="en-US" strike="sngStrike" dirty="0"/>
              <a:t>초 정도의 시간</a:t>
            </a:r>
          </a:p>
        </p:txBody>
      </p:sp>
    </p:spTree>
    <p:extLst>
      <p:ext uri="{BB962C8B-B14F-4D97-AF65-F5344CB8AC3E}">
        <p14:creationId xmlns:p14="http://schemas.microsoft.com/office/powerpoint/2010/main" val="143868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>
            <a:spLocks noGrp="1"/>
          </p:cNvSpPr>
          <p:nvPr>
            <p:ph type="title"/>
          </p:nvPr>
        </p:nvSpPr>
        <p:spPr>
          <a:xfrm>
            <a:off x="84049" y="119075"/>
            <a:ext cx="7311000" cy="95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Speech – </a:t>
            </a:r>
            <a:r>
              <a:rPr lang="en-US" sz="28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Lookahead convolution</a:t>
            </a:r>
          </a:p>
        </p:txBody>
      </p:sp>
      <p:graphicFrame>
        <p:nvGraphicFramePr>
          <p:cNvPr id="823" name="Shape 823"/>
          <p:cNvGraphicFramePr/>
          <p:nvPr/>
        </p:nvGraphicFramePr>
        <p:xfrm>
          <a:off x="823675" y="2631175"/>
          <a:ext cx="76956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Model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English (WER)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Chinese (WER)</a:t>
                      </a:r>
                    </a:p>
                  </a:txBody>
                  <a:tcPr marL="91425" marR="91425" marT="91425" marB="914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Forward only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18.8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15.7</a:t>
                      </a:r>
                    </a:p>
                  </a:txBody>
                  <a:tcPr marL="91425" marR="91425" marT="91425" marB="91425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Forward + Lookahead (+50k params)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16.8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13.5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Bidirectional (+12M params)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15.4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12.8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4" name="Shape 824"/>
          <p:cNvSpPr txBox="1"/>
          <p:nvPr/>
        </p:nvSpPr>
        <p:spPr>
          <a:xfrm>
            <a:off x="334850" y="1498325"/>
            <a:ext cx="7198200" cy="6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For a lookahead of 20 time-steps (about 800ms in the future)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94" y="6543521"/>
            <a:ext cx="4330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</a:t>
            </a:r>
            <a:r>
              <a:rPr lang="en-US" sz="1400" dirty="0" err="1"/>
              <a:t>Awni</a:t>
            </a:r>
            <a:r>
              <a:rPr lang="en-US" sz="1400" dirty="0"/>
              <a:t> </a:t>
            </a:r>
            <a:r>
              <a:rPr lang="en-US" sz="1400" dirty="0" err="1"/>
              <a:t>Hannun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6981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SortaGrad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342900"/>
            <a:r>
              <a:rPr lang="en-GB" altLang="ko-KR" dirty="0"/>
              <a:t>Training on examples of varying length pose some algorithmic challenges</a:t>
            </a:r>
          </a:p>
          <a:p>
            <a:pPr marL="914400" lvl="1">
              <a:buChar char="○"/>
            </a:pPr>
            <a:r>
              <a:rPr lang="en-GB" altLang="ko-KR" dirty="0"/>
              <a:t>Think of how a child learns</a:t>
            </a:r>
          </a:p>
          <a:p>
            <a:pPr marL="914400" lvl="1">
              <a:buChar char="○"/>
            </a:pPr>
            <a:r>
              <a:rPr lang="en-GB" altLang="ko-KR" dirty="0"/>
              <a:t>Longer examples tend to be more challenging</a:t>
            </a:r>
          </a:p>
          <a:p>
            <a:pPr marL="571500" indent="-342900"/>
            <a:r>
              <a:rPr lang="en-GB" altLang="ko-KR" dirty="0"/>
              <a:t>1st epoch : iterate through the training set in increasing order of the length of the longest utterance in the </a:t>
            </a:r>
            <a:r>
              <a:rPr lang="en-GB" altLang="ko-KR" dirty="0" err="1"/>
              <a:t>minibatch</a:t>
            </a:r>
            <a:endParaRPr lang="en-GB" altLang="ko-KR" dirty="0"/>
          </a:p>
          <a:p>
            <a:pPr marL="571500" indent="-342900"/>
            <a:r>
              <a:rPr lang="en-GB" altLang="ko-KR" dirty="0"/>
              <a:t>Other epochs : the training reverts back to a random order over </a:t>
            </a:r>
            <a:r>
              <a:rPr lang="en-GB" altLang="ko-KR" dirty="0" err="1"/>
              <a:t>minibatches</a:t>
            </a:r>
            <a:endParaRPr lang="en-GB" altLang="ko-KR" dirty="0"/>
          </a:p>
          <a:p>
            <a:endParaRPr lang="ko-KR" altLang="en-US" dirty="0"/>
          </a:p>
        </p:txBody>
      </p:sp>
      <p:pic>
        <p:nvPicPr>
          <p:cNvPr id="5" name="Shape 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6472" y="4842894"/>
            <a:ext cx="5444300" cy="1218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287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LM based Decoding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Beam search decoding with 5-gram LM</a:t>
            </a:r>
          </a:p>
          <a:p>
            <a:r>
              <a:rPr lang="en-US" altLang="ko-KR" dirty="0"/>
              <a:t>Parameters tuned to EV set</a:t>
            </a:r>
            <a:endParaRPr lang="ko-KR" altLang="en-US"/>
          </a:p>
        </p:txBody>
      </p:sp>
      <p:pic>
        <p:nvPicPr>
          <p:cNvPr id="4" name="Shape 5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326" y="2674650"/>
            <a:ext cx="7924273" cy="718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459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Implementations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5367889" cy="5040000"/>
          </a:xfrm>
        </p:spPr>
        <p:txBody>
          <a:bodyPr/>
          <a:lstStyle/>
          <a:p>
            <a:pPr marL="571500" indent="-342900"/>
            <a:r>
              <a:rPr lang="en-GB" altLang="ko-KR" dirty="0"/>
              <a:t>Memory allocation issue</a:t>
            </a:r>
          </a:p>
          <a:p>
            <a:pPr marL="1028700" lvl="1" indent="-342900"/>
            <a:r>
              <a:rPr lang="en-GB" altLang="ko-KR" dirty="0"/>
              <a:t>Most of it is for activations through each layer for use by back propagation</a:t>
            </a:r>
          </a:p>
          <a:p>
            <a:pPr marL="1028700" lvl="1" indent="-342900"/>
            <a:r>
              <a:rPr lang="en-GB" altLang="ko-KR" dirty="0"/>
              <a:t>70M parameters: “only” 280 MB of memory for the </a:t>
            </a:r>
            <a:r>
              <a:rPr lang="en-GB" altLang="ko-KR" b="1" dirty="0"/>
              <a:t>weights</a:t>
            </a:r>
            <a:r>
              <a:rPr lang="en-GB" altLang="ko-KR" dirty="0"/>
              <a:t> but for the </a:t>
            </a:r>
            <a:r>
              <a:rPr lang="en-GB" altLang="ko-KR" b="1" dirty="0"/>
              <a:t>activations</a:t>
            </a:r>
            <a:r>
              <a:rPr lang="en-GB" altLang="ko-KR" dirty="0"/>
              <a:t> with a batch of 64 and seven-second utterances it is 1.5 GB...</a:t>
            </a:r>
          </a:p>
          <a:p>
            <a:pPr marL="571500" indent="-342900"/>
            <a:r>
              <a:rPr lang="en-GB" altLang="ko-KR" dirty="0"/>
              <a:t>Leads to parallel SGD</a:t>
            </a:r>
          </a:p>
          <a:p>
            <a:pPr marL="571500" indent="-342900"/>
            <a:r>
              <a:rPr lang="en-GB" altLang="ko-KR" dirty="0"/>
              <a:t>Also allocate to CPU memory accessible by the GPU</a:t>
            </a:r>
          </a:p>
          <a:p>
            <a:endParaRPr lang="ko-KR" altLang="en-US" dirty="0"/>
          </a:p>
        </p:txBody>
      </p:sp>
      <p:pic>
        <p:nvPicPr>
          <p:cNvPr id="4" name="Shape 5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8868" y="2110254"/>
            <a:ext cx="2672574" cy="2441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14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Effects of Data Size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Shape 5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37" y="1779113"/>
            <a:ext cx="6031576" cy="207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451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Scaling Up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GB" altLang="ko-KR" dirty="0" err="1"/>
              <a:t>LibriSpeech</a:t>
            </a:r>
            <a:r>
              <a:rPr lang="en-GB" altLang="ko-KR" dirty="0"/>
              <a:t> - clean 100h</a:t>
            </a:r>
          </a:p>
          <a:p>
            <a:pPr marL="457200"/>
            <a:r>
              <a:rPr lang="en-GB" altLang="ko-KR" dirty="0"/>
              <a:t>Big variance of WER depending on batch size</a:t>
            </a:r>
          </a:p>
          <a:p>
            <a:pPr marL="457200"/>
            <a:r>
              <a:rPr lang="en-GB" altLang="ko-KR" dirty="0"/>
              <a:t>batch size = 75 (max):		 WER = 58%</a:t>
            </a:r>
          </a:p>
          <a:p>
            <a:pPr marL="457200"/>
            <a:r>
              <a:rPr lang="en-GB" altLang="ko-KR" dirty="0"/>
              <a:t>batch size = 40 :		 	 WER = 52%</a:t>
            </a:r>
          </a:p>
          <a:p>
            <a:pPr marL="457200"/>
            <a:r>
              <a:rPr lang="en-GB" altLang="ko-KR" dirty="0"/>
              <a:t>batch size = 12 :		 	 WER = 42%</a:t>
            </a:r>
          </a:p>
          <a:p>
            <a:pPr marL="457200"/>
            <a:r>
              <a:rPr lang="en-GB" altLang="ko-KR" dirty="0" err="1"/>
              <a:t>Tradeoff</a:t>
            </a:r>
            <a:r>
              <a:rPr lang="en-GB" altLang="ko-KR" dirty="0"/>
              <a:t>: faster training vs lower WER</a:t>
            </a:r>
          </a:p>
          <a:p>
            <a:pPr marL="457200"/>
            <a:r>
              <a:rPr lang="en-GB" altLang="ko-KR" dirty="0"/>
              <a:t>Explanation: noisy gradients</a:t>
            </a:r>
          </a:p>
          <a:p>
            <a:pPr>
              <a:buNone/>
            </a:pPr>
            <a:r>
              <a:rPr lang="en-GB" altLang="ko-KR" dirty="0" err="1"/>
              <a:t>LibriSpeech</a:t>
            </a:r>
            <a:r>
              <a:rPr lang="en-GB" altLang="ko-KR" dirty="0"/>
              <a:t> - clean ~1000h (full training dataset)</a:t>
            </a:r>
          </a:p>
          <a:p>
            <a:pPr marL="457200"/>
            <a:r>
              <a:rPr lang="en-GB" altLang="ko-KR" dirty="0"/>
              <a:t>Audio files: 60 GB  - almost 300k utterances</a:t>
            </a:r>
          </a:p>
          <a:p>
            <a:pPr marL="457200"/>
            <a:r>
              <a:rPr lang="en-GB" altLang="ko-KR" dirty="0"/>
              <a:t>Input data to network: 212 GB</a:t>
            </a:r>
          </a:p>
          <a:p>
            <a:pPr marL="457200"/>
            <a:r>
              <a:rPr lang="en-GB" altLang="ko-KR" dirty="0"/>
              <a:t>Batch size 64</a:t>
            </a:r>
          </a:p>
          <a:p>
            <a:pPr marL="457200"/>
            <a:r>
              <a:rPr lang="en-GB" altLang="ko-KR" dirty="0"/>
              <a:t>One epoch took ~8h</a:t>
            </a:r>
          </a:p>
          <a:p>
            <a:pPr marL="457200"/>
            <a:r>
              <a:rPr lang="en-GB" altLang="ko-KR" dirty="0"/>
              <a:t>Whole training over a week</a:t>
            </a:r>
          </a:p>
          <a:p>
            <a:pPr marL="457200"/>
            <a:r>
              <a:rPr lang="en-GB" altLang="ko-KR" dirty="0"/>
              <a:t>WER ~12%</a:t>
            </a:r>
          </a:p>
          <a:p>
            <a:pPr marL="457200"/>
            <a:r>
              <a:rPr lang="en-GB" altLang="ko-KR" dirty="0"/>
              <a:t>Baidu got 5.33%</a:t>
            </a:r>
          </a:p>
          <a:p>
            <a:pPr marL="457200"/>
            <a:endParaRPr lang="en-GB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775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333460"/>
            <a:ext cx="7886700" cy="1845451"/>
          </a:xfrm>
        </p:spPr>
        <p:txBody>
          <a:bodyPr/>
          <a:lstStyle/>
          <a:p>
            <a:r>
              <a:rPr lang="en-US" altLang="ko-KR" dirty="0" err="1"/>
              <a:t>Soltau</a:t>
            </a:r>
            <a:r>
              <a:rPr lang="en-US" altLang="ko-KR" dirty="0"/>
              <a:t>, Hagen, Hank Liao, and </a:t>
            </a:r>
            <a:r>
              <a:rPr lang="en-US" altLang="ko-KR" dirty="0" err="1"/>
              <a:t>Hasim</a:t>
            </a:r>
            <a:r>
              <a:rPr lang="en-US" altLang="ko-KR" dirty="0"/>
              <a:t> </a:t>
            </a:r>
            <a:r>
              <a:rPr lang="en-US" altLang="ko-KR" dirty="0" err="1"/>
              <a:t>Sak</a:t>
            </a:r>
            <a:r>
              <a:rPr lang="en-US" altLang="ko-KR" dirty="0"/>
              <a:t>. "Neural speech recognizer: Acoustic-to-word LSTM model for large vocabulary speech recognition."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preprint arXiv:1610.09975</a:t>
            </a:r>
            <a:r>
              <a:rPr lang="en-US" altLang="ko-KR" dirty="0"/>
              <a:t> (2016).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7" y="753271"/>
            <a:ext cx="8124611" cy="25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24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100,000 words</a:t>
            </a:r>
          </a:p>
          <a:p>
            <a:r>
              <a:rPr lang="en-US" altLang="ko-KR" dirty="0"/>
              <a:t>125,000 hours of semi-supervised acoustic training data.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2" y="2629782"/>
            <a:ext cx="8725715" cy="29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2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5" y="79513"/>
            <a:ext cx="8289653" cy="6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88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4" y="905125"/>
            <a:ext cx="880110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61" y="1579908"/>
            <a:ext cx="8886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end-to-end?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Potentially better accuracy</a:t>
            </a:r>
          </a:p>
          <a:p>
            <a:r>
              <a:rPr lang="en-US" altLang="ko-KR" dirty="0"/>
              <a:t>Simpler architecture</a:t>
            </a:r>
          </a:p>
          <a:p>
            <a:r>
              <a:rPr lang="en-US" altLang="ko-KR" dirty="0"/>
              <a:t>Easy to collect the training data (speech file, text label)</a:t>
            </a:r>
          </a:p>
          <a:p>
            <a:pPr lvl="1"/>
            <a:r>
              <a:rPr lang="en-US" altLang="ko-KR" dirty="0"/>
              <a:t>No need to frame wise phoneme information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ADC2FE-33D9-426D-B988-19B64353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98" y="3897630"/>
            <a:ext cx="2000250" cy="186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90E178-E34E-43A0-8E12-013AF460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984" y="3897630"/>
            <a:ext cx="18002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80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01" y="365125"/>
            <a:ext cx="74866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4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05125"/>
            <a:ext cx="8763000" cy="2952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3999050"/>
            <a:ext cx="8867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03733"/>
            <a:ext cx="8877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8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FPGA implementation</a:t>
            </a:r>
            <a:endParaRPr lang="ko-KR" altLang="en-US" dirty="0"/>
          </a:p>
        </p:txBody>
      </p:sp>
      <p:sp>
        <p:nvSpPr>
          <p:cNvPr id="65" name="내용 개체 틀 2"/>
          <p:cNvSpPr>
            <a:spLocks noGrp="1"/>
          </p:cNvSpPr>
          <p:nvPr>
            <p:ph sz="quarter" idx="1"/>
          </p:nvPr>
        </p:nvSpPr>
        <p:spPr>
          <a:xfrm>
            <a:off x="471854" y="1154723"/>
            <a:ext cx="8351297" cy="3665360"/>
          </a:xfrm>
        </p:spPr>
        <p:txBody>
          <a:bodyPr>
            <a:normAutofit/>
          </a:bodyPr>
          <a:lstStyle/>
          <a:p>
            <a:r>
              <a:rPr lang="en-US" altLang="ko-KR" dirty="0"/>
              <a:t>LSTM RNN operations occupy most of the computation.</a:t>
            </a:r>
          </a:p>
          <a:p>
            <a:pPr lvl="1"/>
            <a:r>
              <a:rPr lang="en-US" altLang="ko-KR" dirty="0"/>
              <a:t>We assign system resource at best by implementing them on the PL block.</a:t>
            </a:r>
          </a:p>
          <a:p>
            <a:pPr lvl="1"/>
            <a:r>
              <a:rPr lang="en-US" altLang="ko-KR" dirty="0"/>
              <a:t>Hypothesis search is conducted on the PS block (ARM CPU).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31" y="3479371"/>
            <a:ext cx="5284739" cy="26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65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FPGA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6351" y="1295400"/>
            <a:ext cx="8351297" cy="2667000"/>
          </a:xfrm>
        </p:spPr>
        <p:txBody>
          <a:bodyPr>
            <a:normAutofit/>
          </a:bodyPr>
          <a:lstStyle/>
          <a:p>
            <a:r>
              <a:rPr lang="en-US" altLang="ko-KR" dirty="0"/>
              <a:t>Fixed-point optimization (retraining-based) applied</a:t>
            </a:r>
          </a:p>
          <a:p>
            <a:pPr lvl="1"/>
            <a:r>
              <a:rPr lang="en-US" altLang="ko-KR" dirty="0"/>
              <a:t>Bit-width for weights: 4 ~ 6 bits</a:t>
            </a:r>
          </a:p>
          <a:p>
            <a:pPr lvl="1"/>
            <a:r>
              <a:rPr lang="en-US" altLang="ko-KR" dirty="0"/>
              <a:t>Bit-width for LSTM memory: 16 bits</a:t>
            </a:r>
          </a:p>
          <a:p>
            <a:pPr lvl="1"/>
            <a:r>
              <a:rPr lang="en-US" altLang="ko-KR" dirty="0"/>
              <a:t>The LSTM block computes the matrix-vector multiplication in parallel.</a:t>
            </a:r>
          </a:p>
          <a:p>
            <a:pPr lvl="1"/>
            <a:r>
              <a:rPr lang="en-US" altLang="ko-KR" dirty="0"/>
              <a:t>The results are stored in PE buffer for later use.</a:t>
            </a:r>
          </a:p>
          <a:p>
            <a:pPr lvl="1"/>
            <a:r>
              <a:rPr lang="en-US" altLang="ko-KR" dirty="0"/>
              <a:t>Other parts of the LSTM equation are implemented on the LSTM EPU.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733800"/>
            <a:ext cx="5534810" cy="27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3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FPGA implementation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RNN for AM + RNN for CLM</a:t>
            </a:r>
          </a:p>
          <a:p>
            <a:pPr lvl="1"/>
            <a:r>
              <a:rPr lang="en-US" altLang="ko-KR" dirty="0"/>
              <a:t>Small RNN: 3x256 RNN AM and 2x256 C-LM RNN (implemented on Xilinx XC7Z045)</a:t>
            </a:r>
          </a:p>
          <a:p>
            <a:pPr lvl="1"/>
            <a:r>
              <a:rPr lang="en-US" altLang="ko-KR" dirty="0"/>
              <a:t>Large RNN: 4x512 RNN AM and 4x512 C-LM RNN</a:t>
            </a:r>
            <a:br>
              <a:rPr lang="en-US" altLang="ko-KR" dirty="0"/>
            </a:br>
            <a:r>
              <a:rPr lang="en-US" altLang="ko-KR" dirty="0"/>
              <a:t>(implemented on Xilinx XCVU190)</a:t>
            </a:r>
          </a:p>
          <a:p>
            <a:r>
              <a:rPr lang="en-US" altLang="ko-KR" dirty="0"/>
              <a:t>Small RNN needs about 7MHz for real-time, consuming about 5.5 W (less than 1W for each person).  Large RNN consumes about 11.8W</a:t>
            </a:r>
          </a:p>
          <a:p>
            <a:endParaRPr lang="en-US" altLang="ko-KR" dirty="0"/>
          </a:p>
          <a:p>
            <a:pPr marL="274320" lvl="1" indent="0">
              <a:buNone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800600" y="6122376"/>
            <a:ext cx="3962400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1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6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351297" cy="5791200"/>
          </a:xfrm>
        </p:spPr>
        <p:txBody>
          <a:bodyPr>
            <a:normAutofit/>
          </a:bodyPr>
          <a:lstStyle/>
          <a:p>
            <a:r>
              <a:rPr lang="en-US" altLang="ko-KR" dirty="0"/>
              <a:t>Low-power, on-device, speech recognition is possible with HMM-free, neural network based algorithms</a:t>
            </a:r>
          </a:p>
          <a:p>
            <a:pPr lvl="1"/>
            <a:r>
              <a:rPr lang="en-US" altLang="ko-KR" dirty="0"/>
              <a:t>Neural networks can be implemented efficiently by employing many PU’s (processing units) </a:t>
            </a:r>
          </a:p>
          <a:p>
            <a:pPr lvl="1"/>
            <a:r>
              <a:rPr lang="en-US" altLang="ko-KR" dirty="0"/>
              <a:t>Fixed-point quantization and on-chip memory based operations</a:t>
            </a:r>
          </a:p>
          <a:p>
            <a:r>
              <a:rPr lang="en-US" altLang="ko-KR" dirty="0"/>
              <a:t>RNN based speech recognition algorithm.</a:t>
            </a:r>
          </a:p>
          <a:p>
            <a:pPr lvl="1"/>
            <a:r>
              <a:rPr lang="en-US" altLang="ko-KR" dirty="0"/>
              <a:t>RNN based AM and hierarchical LM are employed.</a:t>
            </a:r>
          </a:p>
          <a:p>
            <a:pPr lvl="2"/>
            <a:r>
              <a:rPr lang="en-US" altLang="ko-KR" dirty="0"/>
              <a:t>Can deal with both character- and word-level characteristics.</a:t>
            </a:r>
          </a:p>
          <a:p>
            <a:pPr lvl="2"/>
            <a:r>
              <a:rPr lang="en-US" altLang="ko-KR" dirty="0"/>
              <a:t>Low complexity input and output (alphabet size, not word size)</a:t>
            </a:r>
          </a:p>
          <a:p>
            <a:pPr lvl="1"/>
            <a:r>
              <a:rPr lang="en-US" altLang="ko-KR" dirty="0"/>
              <a:t>The parameter size is very small (2.3 M ~ 15.1 M weights), thus it can be implemented without using DRAM accesses.</a:t>
            </a:r>
          </a:p>
          <a:p>
            <a:r>
              <a:rPr lang="en-US" altLang="ko-KR" dirty="0"/>
              <a:t>FPGA implementation of the algorithm.</a:t>
            </a:r>
          </a:p>
          <a:p>
            <a:pPr lvl="1"/>
            <a:r>
              <a:rPr lang="en-US" altLang="ko-KR" dirty="0"/>
              <a:t>About 7MHz clock is needed for real-time operation with 128 beam size (more than 10 times speed-up with 100MHz clock)</a:t>
            </a:r>
          </a:p>
        </p:txBody>
      </p:sp>
    </p:spTree>
    <p:extLst>
      <p:ext uri="{BB962C8B-B14F-4D97-AF65-F5344CB8AC3E}">
        <p14:creationId xmlns:p14="http://schemas.microsoft.com/office/powerpoint/2010/main" val="2367203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End-to-end</a:t>
            </a:r>
            <a:r>
              <a:rPr lang="ko-KR" altLang="en-US"/>
              <a:t> 연구 개발의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Accuracy (WER): </a:t>
            </a:r>
            <a:r>
              <a:rPr lang="ko-KR" altLang="en-US" dirty="0"/>
              <a:t>많은 데이터를 동원하면 기존 </a:t>
            </a:r>
            <a:r>
              <a:rPr lang="en-US" altLang="ko-KR" dirty="0"/>
              <a:t>(HMM </a:t>
            </a:r>
            <a:r>
              <a:rPr lang="ko-KR" altLang="en-US" dirty="0"/>
              <a:t>기반</a:t>
            </a:r>
            <a:r>
              <a:rPr lang="en-US" altLang="ko-KR" dirty="0"/>
              <a:t>) </a:t>
            </a:r>
            <a:r>
              <a:rPr lang="ko-KR" altLang="en-US" dirty="0"/>
              <a:t>과 필적</a:t>
            </a:r>
            <a:r>
              <a:rPr lang="en-US" altLang="ko-KR" dirty="0"/>
              <a:t>, </a:t>
            </a:r>
            <a:r>
              <a:rPr lang="ko-KR" altLang="en-US" dirty="0"/>
              <a:t>또는 더 나아진다</a:t>
            </a:r>
            <a:r>
              <a:rPr lang="en-US" altLang="ko-KR" dirty="0"/>
              <a:t>. Data!</a:t>
            </a:r>
          </a:p>
          <a:p>
            <a:r>
              <a:rPr lang="ko-KR" altLang="en-US" dirty="0"/>
              <a:t>훈련을 위한 </a:t>
            </a:r>
            <a:r>
              <a:rPr lang="en-US" altLang="ko-KR" dirty="0"/>
              <a:t>efficient computing: multi-GPU, </a:t>
            </a:r>
            <a:r>
              <a:rPr lang="en-US" altLang="ko-KR" dirty="0" err="1"/>
              <a:t>pretraining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br>
              <a:rPr lang="en-US" altLang="ko-KR" dirty="0"/>
            </a:br>
            <a:r>
              <a:rPr lang="en-US" altLang="ko-KR" dirty="0"/>
              <a:t>Acoustic model training </a:t>
            </a:r>
            <a:r>
              <a:rPr lang="ko-KR" altLang="en-US" dirty="0"/>
              <a:t>매우 느리다 </a:t>
            </a:r>
            <a:r>
              <a:rPr lang="en-US" altLang="ko-KR" dirty="0"/>
              <a:t>(weeks)</a:t>
            </a:r>
          </a:p>
          <a:p>
            <a:r>
              <a:rPr lang="en-US" altLang="ko-KR" dirty="0"/>
              <a:t>Decoding: </a:t>
            </a:r>
            <a:r>
              <a:rPr lang="ko-KR" altLang="en-US" dirty="0"/>
              <a:t>많은 경우 외부 </a:t>
            </a:r>
            <a:r>
              <a:rPr lang="en-US" altLang="ko-KR" dirty="0"/>
              <a:t>LM</a:t>
            </a:r>
            <a:r>
              <a:rPr lang="ko-KR" altLang="en-US" dirty="0"/>
              <a:t>등을 이용하여 </a:t>
            </a:r>
            <a:r>
              <a:rPr lang="en-US" altLang="ko-KR" dirty="0"/>
              <a:t>decoding </a:t>
            </a:r>
            <a:r>
              <a:rPr lang="ko-KR" altLang="en-US" dirty="0"/>
              <a:t>을 해야 한다</a:t>
            </a:r>
            <a:r>
              <a:rPr lang="en-US" altLang="ko-KR" dirty="0"/>
              <a:t>.  Beam-search </a:t>
            </a:r>
            <a:r>
              <a:rPr lang="ko-KR" altLang="en-US" dirty="0"/>
              <a:t>시 </a:t>
            </a:r>
            <a:r>
              <a:rPr lang="en-US" altLang="ko-KR" dirty="0"/>
              <a:t>width </a:t>
            </a:r>
            <a:r>
              <a:rPr lang="ko-KR" altLang="en-US" dirty="0"/>
              <a:t>에 비례해서 </a:t>
            </a:r>
            <a:r>
              <a:rPr lang="en-US" altLang="ko-KR" dirty="0"/>
              <a:t>LM </a:t>
            </a:r>
            <a:r>
              <a:rPr lang="ko-KR" altLang="en-US" dirty="0"/>
              <a:t>계산이 증가한다</a:t>
            </a:r>
            <a:r>
              <a:rPr lang="en-US" altLang="ko-KR" dirty="0"/>
              <a:t>. </a:t>
            </a:r>
            <a:r>
              <a:rPr lang="ko-KR" altLang="en-US" dirty="0"/>
              <a:t>이를 어떻게 줄이나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On-line service </a:t>
            </a:r>
            <a:r>
              <a:rPr lang="ko-KR" altLang="en-US" dirty="0"/>
              <a:t>문제</a:t>
            </a:r>
            <a:r>
              <a:rPr lang="en-US" altLang="ko-KR" dirty="0"/>
              <a:t>: bi-directional RNN </a:t>
            </a:r>
            <a:r>
              <a:rPr lang="ko-KR" altLang="en-US" dirty="0"/>
              <a:t>또는 </a:t>
            </a:r>
            <a:r>
              <a:rPr lang="en-US" altLang="ko-KR" dirty="0"/>
              <a:t>LAS (Listen Attend Spell)</a:t>
            </a:r>
            <a:r>
              <a:rPr lang="ko-KR" altLang="en-US" dirty="0"/>
              <a:t>이 </a:t>
            </a:r>
            <a:r>
              <a:rPr lang="en-US" altLang="ko-KR" dirty="0" err="1"/>
              <a:t>uni</a:t>
            </a:r>
            <a:r>
              <a:rPr lang="en-US" altLang="ko-KR" dirty="0"/>
              <a:t>-directional RNN </a:t>
            </a:r>
            <a:r>
              <a:rPr lang="ko-KR" altLang="en-US" dirty="0"/>
              <a:t>기반보다 성능이 좋다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latency </a:t>
            </a:r>
            <a:r>
              <a:rPr lang="ko-KR" altLang="en-US" dirty="0"/>
              <a:t>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희망</a:t>
            </a:r>
            <a:r>
              <a:rPr lang="en-US" altLang="ko-KR" dirty="0"/>
              <a:t>: </a:t>
            </a:r>
            <a:r>
              <a:rPr lang="ko-KR" altLang="en-US" dirty="0"/>
              <a:t>위의 모든 문제가 </a:t>
            </a:r>
            <a:r>
              <a:rPr lang="en-US" altLang="ko-KR" dirty="0"/>
              <a:t>2~3</a:t>
            </a:r>
            <a:r>
              <a:rPr lang="ko-KR" altLang="en-US" dirty="0"/>
              <a:t>년 내에 풀릴 것이다</a:t>
            </a:r>
            <a:r>
              <a:rPr lang="en-US" altLang="ko-KR" dirty="0"/>
              <a:t>. </a:t>
            </a:r>
            <a:r>
              <a:rPr lang="ko-KR" altLang="en-US" dirty="0"/>
              <a:t>기존의 </a:t>
            </a:r>
            <a:r>
              <a:rPr lang="en-US" altLang="ko-KR" dirty="0"/>
              <a:t>HMM </a:t>
            </a:r>
            <a:r>
              <a:rPr lang="ko-KR" altLang="en-US" dirty="0"/>
              <a:t>기반보다 더 효율적인 </a:t>
            </a:r>
            <a:r>
              <a:rPr lang="en-US" altLang="ko-KR" dirty="0"/>
              <a:t>ASR 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2963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Some slides sources: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End to end automatic speech recognition </a:t>
            </a:r>
            <a:r>
              <a:rPr lang="en-US" altLang="ko-KR" dirty="0">
                <a:hlinkClick r:id="rId2"/>
              </a:rPr>
              <a:t>http://llcao.net/cu-deeplearning17/lecture/lecture6_Markus.pdf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(CTC algorithm illustration) </a:t>
            </a:r>
            <a:r>
              <a:rPr lang="en-US" altLang="ko-KR" dirty="0">
                <a:hlinkClick r:id="rId3"/>
              </a:rPr>
              <a:t>https://distill.pub/2017/ctc/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(Deepspeech2) End-to-end speech recognition system using RNNs and the CTC loss function: </a:t>
            </a:r>
            <a:r>
              <a:rPr lang="en-US" altLang="ko-KR" dirty="0">
                <a:hlinkClick r:id="rId4"/>
              </a:rPr>
              <a:t>http://www.zhoutengyu.com/ppt/DeepSpeech.pptx?WebShieldSessionVerify=YNWYPZrjOFbUvSXiSgvN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7027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중요논문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Sequence Transduction with Recurrent Neural Networks	A Graves, 2012</a:t>
            </a:r>
          </a:p>
          <a:p>
            <a:r>
              <a:rPr lang="en-US" altLang="ko-KR" dirty="0"/>
              <a:t>Towards End-to-End Speech Recognition with Recurrent Neural Networks		Graves </a:t>
            </a:r>
            <a:r>
              <a:rPr lang="en-US" altLang="ko-KR" dirty="0" err="1"/>
              <a:t>Jaitly</a:t>
            </a:r>
            <a:r>
              <a:rPr lang="en-US" altLang="ko-KR" dirty="0"/>
              <a:t>	2014</a:t>
            </a:r>
          </a:p>
          <a:p>
            <a:r>
              <a:rPr lang="en-US" altLang="ko-KR" dirty="0"/>
              <a:t>EESEN: END-TO-END SPEECH RECOGNITION USING DEEP RNN MODELS AND 		Y Miao	2015</a:t>
            </a:r>
          </a:p>
          <a:p>
            <a:r>
              <a:rPr lang="en-US" altLang="ko-KR" dirty="0"/>
              <a:t>Neural Speech Recognizer: Acoustic-to-Word LSTM Model for Large Vocabulary Speech Recognition	H </a:t>
            </a:r>
            <a:r>
              <a:rPr lang="en-US" altLang="ko-KR" dirty="0" err="1"/>
              <a:t>Soltau</a:t>
            </a:r>
            <a:r>
              <a:rPr lang="en-US" altLang="ko-KR" dirty="0"/>
              <a:t>, </a:t>
            </a:r>
            <a:r>
              <a:rPr lang="en-US" altLang="ko-KR" dirty="0" err="1"/>
              <a:t>Hasim</a:t>
            </a:r>
            <a:r>
              <a:rPr lang="en-US" altLang="ko-KR" dirty="0"/>
              <a:t> </a:t>
            </a:r>
            <a:r>
              <a:rPr lang="en-US" altLang="ko-KR" dirty="0" err="1"/>
              <a:t>Sak</a:t>
            </a:r>
            <a:r>
              <a:rPr lang="en-US" altLang="ko-KR" dirty="0"/>
              <a:t> 2016</a:t>
            </a:r>
          </a:p>
          <a:p>
            <a:r>
              <a:rPr lang="en-US" altLang="ko-KR" dirty="0"/>
              <a:t>Comparison of decoding strategies for CTC acoustic models			CMU, Karlsruhe </a:t>
            </a:r>
          </a:p>
          <a:p>
            <a:r>
              <a:rPr lang="en-US" altLang="ko-KR" dirty="0" err="1"/>
              <a:t>Amodei</a:t>
            </a:r>
            <a:r>
              <a:rPr lang="en-US" altLang="ko-KR" dirty="0"/>
              <a:t>, Dario, et al. "Deep speech 2: End-to-end speech recognition in </a:t>
            </a:r>
            <a:r>
              <a:rPr lang="en-US" altLang="ko-KR" dirty="0" err="1"/>
              <a:t>english</a:t>
            </a:r>
            <a:r>
              <a:rPr lang="en-US" altLang="ko-KR" dirty="0"/>
              <a:t> and mandarin." International Conference on Machine Learning. 2016.</a:t>
            </a:r>
          </a:p>
          <a:p>
            <a:r>
              <a:rPr lang="en-US" altLang="ko-KR" dirty="0"/>
              <a:t>Lee, </a:t>
            </a:r>
            <a:r>
              <a:rPr lang="en-US" altLang="ko-KR" dirty="0" err="1"/>
              <a:t>Minjae</a:t>
            </a:r>
            <a:r>
              <a:rPr lang="en-US" altLang="ko-KR" dirty="0"/>
              <a:t>, et al. "FPGA-based low-power speech recognition with recurrent neural networks." Signal Processing Systems (</a:t>
            </a:r>
            <a:r>
              <a:rPr lang="en-US" altLang="ko-KR" dirty="0" err="1"/>
              <a:t>SiPS</a:t>
            </a:r>
            <a:r>
              <a:rPr lang="en-US" altLang="ko-KR" dirty="0"/>
              <a:t>), 2016 IEEE International Workshop on. IEEE, 2016.</a:t>
            </a:r>
          </a:p>
          <a:p>
            <a:r>
              <a:rPr lang="en-US" altLang="ko-KR" dirty="0"/>
              <a:t>Hwang, Kyuyeon, and Wonyong Sung. "Sequence to sequence training of </a:t>
            </a:r>
            <a:r>
              <a:rPr lang="en-US" altLang="ko-KR" dirty="0" err="1"/>
              <a:t>ctc-rnns</a:t>
            </a:r>
            <a:r>
              <a:rPr lang="en-US" altLang="ko-KR" dirty="0"/>
              <a:t> with partial windowing." International Conference on Machine Learning. 2016.</a:t>
            </a:r>
          </a:p>
          <a:p>
            <a:r>
              <a:rPr lang="en-US" altLang="ko-KR" dirty="0"/>
              <a:t>Hwang, Kyuyeon, and Wonyong Sung. "Character-level incremental speech recognition with recurrent neural networks." Acoustics, Speech and Signal Processing (ICASSP), 2016 IEEE International Conference on. IEEE, 2016.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9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</a:t>
            </a:r>
            <a:br>
              <a:rPr lang="en-US" altLang="ko-KR" dirty="0"/>
            </a:br>
            <a:r>
              <a:rPr lang="en-US" altLang="ko-KR" dirty="0"/>
              <a:t>CTC algorithm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7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0261" y="1687070"/>
            <a:ext cx="761683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dirty="0">
                <a:solidFill>
                  <a:srgbClr val="2E48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 </a:t>
            </a:r>
            <a:r>
              <a:rPr lang="en-US" altLang="zh-CN" dirty="0">
                <a:solidFill>
                  <a:srgbClr val="2E48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ko-KR" altLang="en-US" dirty="0">
                <a:solidFill>
                  <a:srgbClr val="2E48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ko-KR" dirty="0">
                <a:solidFill>
                  <a:srgbClr val="2E48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learning </a:t>
            </a:r>
            <a:endParaRPr lang="en-US" altLang="zh-CN" dirty="0">
              <a:solidFill>
                <a:srgbClr val="2E486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98" y="2531125"/>
            <a:ext cx="4572000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0768" y="2242800"/>
            <a:ext cx="2622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 to be learned:</a:t>
            </a:r>
          </a:p>
          <a:p>
            <a:r>
              <a:rPr lang="en-US" dirty="0"/>
              <a:t>U, V, W</a:t>
            </a:r>
          </a:p>
        </p:txBody>
      </p:sp>
    </p:spTree>
    <p:extLst>
      <p:ext uri="{BB962C8B-B14F-4D97-AF65-F5344CB8AC3E}">
        <p14:creationId xmlns:p14="http://schemas.microsoft.com/office/powerpoint/2010/main" val="3846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36369</TotalTime>
  <Words>3589</Words>
  <Application>Microsoft Office PowerPoint</Application>
  <PresentationFormat>화면 슬라이드 쇼(4:3)</PresentationFormat>
  <Paragraphs>568</Paragraphs>
  <Slides>79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等线</vt:lpstr>
      <vt:lpstr>Microsoft YaHei</vt:lpstr>
      <vt:lpstr>맑은 고딕</vt:lpstr>
      <vt:lpstr>Arial</vt:lpstr>
      <vt:lpstr>Calibri</vt:lpstr>
      <vt:lpstr>Cambria Math</vt:lpstr>
      <vt:lpstr>Wingdings</vt:lpstr>
      <vt:lpstr>디자인 사용자 지정</vt:lpstr>
      <vt:lpstr>End-to-end Automatic Speech Recognition Part1 (CTC and Decoding)</vt:lpstr>
      <vt:lpstr>Contents</vt:lpstr>
      <vt:lpstr>기존 음성인식 – Many Components Integration (확률모델)</vt:lpstr>
      <vt:lpstr>End-to-end Speech Recognition </vt:lpstr>
      <vt:lpstr>CTC algorithm</vt:lpstr>
      <vt:lpstr>Acoustic modeling with CTC RNN</vt:lpstr>
      <vt:lpstr>Why end-to-end?</vt:lpstr>
      <vt:lpstr>Part 1:  CTC algorithm </vt:lpstr>
      <vt:lpstr>PowerPoint 프레젠테이션</vt:lpstr>
      <vt:lpstr>PowerPoint 프레젠테이션</vt:lpstr>
      <vt:lpstr>LSTM</vt:lpstr>
      <vt:lpstr>LSTM</vt:lpstr>
      <vt:lpstr>Speech recognition with RNN</vt:lpstr>
      <vt:lpstr>CTC algorithm</vt:lpstr>
      <vt:lpstr>CTC algorithm</vt:lpstr>
      <vt:lpstr>CTC algorithm</vt:lpstr>
      <vt:lpstr>Sequence learning problem </vt:lpstr>
      <vt:lpstr>CTC algorithm</vt:lpstr>
      <vt:lpstr>CTC algorithm</vt:lpstr>
      <vt:lpstr>CTC algorithm</vt:lpstr>
      <vt:lpstr>Sequence output 의 제약조건 </vt:lpstr>
      <vt:lpstr>CTC state transition 의 예</vt:lpstr>
      <vt:lpstr>CTC algorithm</vt:lpstr>
      <vt:lpstr>Connectionist Temporal Classification</vt:lpstr>
      <vt:lpstr>Forward-Backward Decomposition</vt:lpstr>
      <vt:lpstr>Forward Algorithm </vt:lpstr>
      <vt:lpstr>Backward Algorithm  </vt:lpstr>
      <vt:lpstr>CTC Derivatives</vt:lpstr>
      <vt:lpstr>PowerPoint 프레젠테이션</vt:lpstr>
      <vt:lpstr>CTC Training of Long Speech Input</vt:lpstr>
      <vt:lpstr>CTC algorithm</vt:lpstr>
      <vt:lpstr>Tensorflow CTC-RNN</vt:lpstr>
      <vt:lpstr>Tensorflow CTC-RNN</vt:lpstr>
      <vt:lpstr>Tensorflow CTC-RNN</vt:lpstr>
      <vt:lpstr>CTC Decoding</vt:lpstr>
      <vt:lpstr>CTC Decoding</vt:lpstr>
      <vt:lpstr>Greedy Decoding</vt:lpstr>
      <vt:lpstr>PowerPoint 프레젠테이션</vt:lpstr>
      <vt:lpstr>CTC algorithm</vt:lpstr>
      <vt:lpstr>Beam Search Decoding</vt:lpstr>
      <vt:lpstr>CTC algorithm</vt:lpstr>
      <vt:lpstr>CTC Error 특성</vt:lpstr>
      <vt:lpstr>CTC decoding with character language model(CLM)</vt:lpstr>
      <vt:lpstr>PowerPoint 프레젠테이션</vt:lpstr>
      <vt:lpstr>PowerPoint 프레젠테이션</vt:lpstr>
      <vt:lpstr>Implementation Complexity</vt:lpstr>
      <vt:lpstr>Tensorflow CTC-RNN</vt:lpstr>
      <vt:lpstr>Part 2:  CTC Implementation Examples </vt:lpstr>
      <vt:lpstr>Deepspeech2</vt:lpstr>
      <vt:lpstr>Spectrogram</vt:lpstr>
      <vt:lpstr>Batch Normalization</vt:lpstr>
      <vt:lpstr>Deep Speech – Batch Norm for RNNs</vt:lpstr>
      <vt:lpstr>Deep Speech – Batch Norm for RNNs</vt:lpstr>
      <vt:lpstr>Deep Speech - Hours of speech data</vt:lpstr>
      <vt:lpstr>Deep Speech - Even more data!</vt:lpstr>
      <vt:lpstr>Deep Speech – Data Parallel GPU Scaling</vt:lpstr>
      <vt:lpstr>Deep Speech – Some results</vt:lpstr>
      <vt:lpstr>Deep Speech – Deployment</vt:lpstr>
      <vt:lpstr>Deep Speech – Lookahead convolution</vt:lpstr>
      <vt:lpstr>Deep Speech – Lookahead convolution</vt:lpstr>
      <vt:lpstr>SortaGrad</vt:lpstr>
      <vt:lpstr>LM based Decoding</vt:lpstr>
      <vt:lpstr>GPU Implementations</vt:lpstr>
      <vt:lpstr>Effects of Data Size</vt:lpstr>
      <vt:lpstr>Scaling 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FPGA implementation</vt:lpstr>
      <vt:lpstr>FPGA implementation</vt:lpstr>
      <vt:lpstr>FPGA implementation results</vt:lpstr>
      <vt:lpstr>PowerPoint 프레젠테이션</vt:lpstr>
      <vt:lpstr>End-to-end 연구 개발의 문제</vt:lpstr>
      <vt:lpstr>Some slides sources:</vt:lpstr>
      <vt:lpstr>중요논문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심규홍</dc:creator>
  <cp:lastModifiedBy>성원용</cp:lastModifiedBy>
  <cp:revision>351</cp:revision>
  <cp:lastPrinted>2018-04-04T13:20:39Z</cp:lastPrinted>
  <dcterms:created xsi:type="dcterms:W3CDTF">2016-11-18T06:48:03Z</dcterms:created>
  <dcterms:modified xsi:type="dcterms:W3CDTF">2022-06-21T05:44:11Z</dcterms:modified>
</cp:coreProperties>
</file>